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s/slide80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emf" ContentType="image/x-emf"/>
  <Override PartName="/ppt/notesSlides/notesSlide28.xml" ContentType="application/vnd.openxmlformats-officedocument.presentationml.notesSlide+xml"/>
  <Override PartName="/ppt/notesSlides/notesSlide46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4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Default Extension="vml" ContentType="application/vnd.openxmlformats-officedocument.vmlDrawing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Default Extension="pptx" ContentType="application/vnd.openxmlformats-officedocument.presentationml.presentation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s/slide79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Default Extension="jpeg" ContentType="image/jpeg"/>
  <Override PartName="/ppt/slideLayouts/slideLayout16.xml" ContentType="application/vnd.openxmlformats-officedocument.presentationml.slideLayout+xml"/>
  <Override PartName="/ppt/notesSlides/notesSlide37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  <p:sldMasterId id="2147483676" r:id="rId3"/>
  </p:sldMasterIdLst>
  <p:notesMasterIdLst>
    <p:notesMasterId r:id="rId88"/>
  </p:notesMasterIdLst>
  <p:sldIdLst>
    <p:sldId id="523" r:id="rId4"/>
    <p:sldId id="421" r:id="rId5"/>
    <p:sldId id="530" r:id="rId6"/>
    <p:sldId id="671" r:id="rId7"/>
    <p:sldId id="615" r:id="rId8"/>
    <p:sldId id="616" r:id="rId9"/>
    <p:sldId id="617" r:id="rId10"/>
    <p:sldId id="618" r:id="rId11"/>
    <p:sldId id="619" r:id="rId12"/>
    <p:sldId id="620" r:id="rId13"/>
    <p:sldId id="621" r:id="rId14"/>
    <p:sldId id="622" r:id="rId15"/>
    <p:sldId id="623" r:id="rId16"/>
    <p:sldId id="703" r:id="rId17"/>
    <p:sldId id="699" r:id="rId18"/>
    <p:sldId id="700" r:id="rId19"/>
    <p:sldId id="701" r:id="rId20"/>
    <p:sldId id="702" r:id="rId21"/>
    <p:sldId id="704" r:id="rId22"/>
    <p:sldId id="628" r:id="rId23"/>
    <p:sldId id="629" r:id="rId24"/>
    <p:sldId id="686" r:id="rId25"/>
    <p:sldId id="569" r:id="rId26"/>
    <p:sldId id="584" r:id="rId27"/>
    <p:sldId id="723" r:id="rId28"/>
    <p:sldId id="727" r:id="rId29"/>
    <p:sldId id="725" r:id="rId30"/>
    <p:sldId id="726" r:id="rId31"/>
    <p:sldId id="570" r:id="rId32"/>
    <p:sldId id="572" r:id="rId33"/>
    <p:sldId id="577" r:id="rId34"/>
    <p:sldId id="575" r:id="rId35"/>
    <p:sldId id="668" r:id="rId36"/>
    <p:sldId id="669" r:id="rId37"/>
    <p:sldId id="728" r:id="rId38"/>
    <p:sldId id="729" r:id="rId39"/>
    <p:sldId id="710" r:id="rId40"/>
    <p:sldId id="711" r:id="rId41"/>
    <p:sldId id="712" r:id="rId42"/>
    <p:sldId id="713" r:id="rId43"/>
    <p:sldId id="730" r:id="rId44"/>
    <p:sldId id="731" r:id="rId45"/>
    <p:sldId id="666" r:id="rId46"/>
    <p:sldId id="709" r:id="rId47"/>
    <p:sldId id="708" r:id="rId48"/>
    <p:sldId id="674" r:id="rId49"/>
    <p:sldId id="675" r:id="rId50"/>
    <p:sldId id="676" r:id="rId51"/>
    <p:sldId id="677" r:id="rId52"/>
    <p:sldId id="678" r:id="rId53"/>
    <p:sldId id="679" r:id="rId54"/>
    <p:sldId id="680" r:id="rId55"/>
    <p:sldId id="681" r:id="rId56"/>
    <p:sldId id="682" r:id="rId57"/>
    <p:sldId id="685" r:id="rId58"/>
    <p:sldId id="689" r:id="rId59"/>
    <p:sldId id="690" r:id="rId60"/>
    <p:sldId id="693" r:id="rId61"/>
    <p:sldId id="694" r:id="rId62"/>
    <p:sldId id="695" r:id="rId63"/>
    <p:sldId id="696" r:id="rId64"/>
    <p:sldId id="705" r:id="rId65"/>
    <p:sldId id="732" r:id="rId66"/>
    <p:sldId id="706" r:id="rId67"/>
    <p:sldId id="715" r:id="rId68"/>
    <p:sldId id="716" r:id="rId69"/>
    <p:sldId id="687" r:id="rId70"/>
    <p:sldId id="660" r:id="rId71"/>
    <p:sldId id="637" r:id="rId72"/>
    <p:sldId id="638" r:id="rId73"/>
    <p:sldId id="639" r:id="rId74"/>
    <p:sldId id="640" r:id="rId75"/>
    <p:sldId id="641" r:id="rId76"/>
    <p:sldId id="642" r:id="rId77"/>
    <p:sldId id="643" r:id="rId78"/>
    <p:sldId id="645" r:id="rId79"/>
    <p:sldId id="646" r:id="rId80"/>
    <p:sldId id="647" r:id="rId81"/>
    <p:sldId id="648" r:id="rId82"/>
    <p:sldId id="649" r:id="rId83"/>
    <p:sldId id="650" r:id="rId84"/>
    <p:sldId id="670" r:id="rId85"/>
    <p:sldId id="672" r:id="rId86"/>
    <p:sldId id="511" r:id="rId87"/>
  </p:sldIdLst>
  <p:sldSz cx="9144000" cy="6858000" type="screen4x3"/>
  <p:notesSz cx="6807200" cy="9939338"/>
  <p:defaultTextStyle>
    <a:defPPr>
      <a:defRPr lang="ko-K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06C6"/>
    <a:srgbClr val="4B566D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D113A9D2-9D6B-4929-AA2D-F23B5EE8CBE7}" styleName="테마 스타일 2 - 강조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7CE84F3-28C3-443E-9E96-99CF82512B78}" styleName="어두운 스타일 1 - 강조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8FB837D-C827-4EFA-A057-4D05807E0F7C}" styleName="테마 스타일 1 - 강조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8603FDC-E32A-4AB5-989C-0864C3EAD2B8}" styleName="테마 스타일 2 - 강조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AF606853-7671-496A-8E4F-DF71F8EC918B}" styleName="어두운 스타일 1 - 강조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어두운 스타일 1 - 강조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10126" autoAdjust="0"/>
    <p:restoredTop sz="93794" autoAdjust="0"/>
  </p:normalViewPr>
  <p:slideViewPr>
    <p:cSldViewPr>
      <p:cViewPr varScale="1">
        <p:scale>
          <a:sx n="64" d="100"/>
          <a:sy n="64" d="100"/>
        </p:scale>
        <p:origin x="-1704" y="-108"/>
      </p:cViewPr>
      <p:guideLst>
        <p:guide orient="horz" pos="1117"/>
        <p:guide orient="horz" pos="890"/>
        <p:guide orient="horz" pos="1616"/>
        <p:guide orient="horz" pos="3430"/>
        <p:guide orient="horz" pos="2160"/>
        <p:guide orient="horz" pos="2886"/>
        <p:guide orient="horz" pos="4110"/>
        <p:guide orient="horz" pos="3838"/>
        <p:guide pos="2880"/>
        <p:guide pos="2608"/>
        <p:guide pos="4876"/>
        <p:guide pos="567"/>
        <p:guide pos="1701"/>
        <p:guide pos="3107"/>
        <p:guide pos="5148"/>
        <p:guide pos="93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76" Type="http://schemas.openxmlformats.org/officeDocument/2006/relationships/slide" Target="slides/slide73.xml"/><Relationship Id="rId84" Type="http://schemas.openxmlformats.org/officeDocument/2006/relationships/slide" Target="slides/slide81.xml"/><Relationship Id="rId89" Type="http://schemas.openxmlformats.org/officeDocument/2006/relationships/presProps" Target="presProps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87" Type="http://schemas.openxmlformats.org/officeDocument/2006/relationships/slide" Target="slides/slide84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90" Type="http://schemas.openxmlformats.org/officeDocument/2006/relationships/viewProps" Target="viewProps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openxmlformats.org/officeDocument/2006/relationships/slide" Target="slides/slide74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notesMaster" Target="notesMasters/notesMaster1.xml"/><Relationship Id="rId9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8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emf"/><Relationship Id="rId2" Type="http://schemas.openxmlformats.org/officeDocument/2006/relationships/image" Target="../media/image105.emf"/><Relationship Id="rId1" Type="http://schemas.openxmlformats.org/officeDocument/2006/relationships/image" Target="../media/image104.emf"/><Relationship Id="rId4" Type="http://schemas.openxmlformats.org/officeDocument/2006/relationships/image" Target="../media/image107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emf"/><Relationship Id="rId2" Type="http://schemas.openxmlformats.org/officeDocument/2006/relationships/image" Target="../media/image109.emf"/><Relationship Id="rId1" Type="http://schemas.openxmlformats.org/officeDocument/2006/relationships/image" Target="../media/image10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57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 latinLnBrk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56038" y="0"/>
            <a:ext cx="294957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 latinLnBrk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2E0790C-B467-4BB8-8C5E-34A60E6C7C1F}" type="datetimeFigureOut">
              <a:rPr lang="ko-KR" altLang="en-US"/>
              <a:pPr>
                <a:defRPr/>
              </a:pPr>
              <a:t>2010-09-09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7288" cy="3725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ko-KR" altLang="en-US" noProof="0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1038" y="4721225"/>
            <a:ext cx="5445125" cy="44719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noProof="0" smtClean="0"/>
              <a:t>마스터 텍스트 스타일을 편집합니다</a:t>
            </a:r>
          </a:p>
          <a:p>
            <a:pPr lvl="1"/>
            <a:r>
              <a:rPr lang="ko-KR" altLang="en-US" noProof="0" smtClean="0"/>
              <a:t>둘째 수준</a:t>
            </a:r>
          </a:p>
          <a:p>
            <a:pPr lvl="2"/>
            <a:r>
              <a:rPr lang="ko-KR" altLang="en-US" noProof="0" smtClean="0"/>
              <a:t>셋째 수준</a:t>
            </a:r>
          </a:p>
          <a:p>
            <a:pPr lvl="3"/>
            <a:r>
              <a:rPr lang="ko-KR" altLang="en-US" noProof="0" smtClean="0"/>
              <a:t>넷째 수준</a:t>
            </a:r>
          </a:p>
          <a:p>
            <a:pPr lvl="4"/>
            <a:r>
              <a:rPr lang="ko-KR" altLang="en-US" noProof="0" smtClean="0"/>
              <a:t>다섯째 수준</a:t>
            </a:r>
            <a:endParaRPr lang="ko-KR" altLang="en-US" noProof="0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440863"/>
            <a:ext cx="294957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 latinLnBrk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56038" y="9440863"/>
            <a:ext cx="294957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 latinLnBrk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C87900B-D520-4A31-BB61-61608F026EC9}" type="slidenum">
              <a:rPr lang="ko-KR" altLang="en-US"/>
              <a:pPr>
                <a:defRPr/>
              </a:pPr>
              <a:t>‹#›</a:t>
            </a:fld>
            <a:endParaRPr lang="ko-KR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latinLnBrk="1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맑은 고딕"/>
      </a:defRPr>
    </a:lvl1pPr>
    <a:lvl2pPr marL="457200" algn="l" rtl="0" eaLnBrk="0" fontAlgn="base" latinLnBrk="1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맑은 고딕"/>
      </a:defRPr>
    </a:lvl2pPr>
    <a:lvl3pPr marL="914400" algn="l" rtl="0" eaLnBrk="0" fontAlgn="base" latinLnBrk="1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맑은 고딕"/>
      </a:defRPr>
    </a:lvl3pPr>
    <a:lvl4pPr marL="1371600" algn="l" rtl="0" eaLnBrk="0" fontAlgn="base" latinLnBrk="1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맑은 고딕"/>
      </a:defRPr>
    </a:lvl4pPr>
    <a:lvl5pPr marL="1828800" algn="l" rtl="0" eaLnBrk="0" fontAlgn="base" latinLnBrk="1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맑은 고딕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29DE71-7E4E-41BB-8741-7585D1CB287E}" type="slidenum">
              <a:rPr lang="de-DE" altLang="ko-KR">
                <a:ea typeface="Gulim" pitchFamily="34" charset="-127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de-DE" altLang="ko-KR">
              <a:ea typeface="Gulim" pitchFamily="34" charset="-127"/>
            </a:endParaRPr>
          </a:p>
        </p:txBody>
      </p:sp>
      <p:sp>
        <p:nvSpPr>
          <p:cNvPr id="24578" name="Rectangle 7"/>
          <p:cNvSpPr txBox="1">
            <a:spLocks noGrp="1" noChangeArrowheads="1"/>
          </p:cNvSpPr>
          <p:nvPr/>
        </p:nvSpPr>
        <p:spPr bwMode="auto">
          <a:xfrm>
            <a:off x="3859213" y="9445625"/>
            <a:ext cx="2947987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824" tIns="47416" rIns="94824" bIns="47416" anchor="b"/>
          <a:lstStyle/>
          <a:p>
            <a:pPr algn="r" defTabSz="947738"/>
            <a:fld id="{43530D53-A58A-4713-8A08-6F3B20406186}" type="slidenum">
              <a:rPr lang="en-GB" altLang="ko-KR" sz="1300">
                <a:latin typeface="맑은 고딕"/>
                <a:cs typeface="맑은 고딕"/>
              </a:rPr>
              <a:pPr algn="r" defTabSz="947738"/>
              <a:t>1</a:t>
            </a:fld>
            <a:endParaRPr lang="en-GB" altLang="ko-KR" sz="1300">
              <a:latin typeface="맑은 고딕"/>
              <a:cs typeface="맑은 고딕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17575" y="746125"/>
            <a:ext cx="4973638" cy="37290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8050" y="4721225"/>
            <a:ext cx="4991100" cy="4471988"/>
          </a:xfrm>
          <a:noFill/>
        </p:spPr>
        <p:txBody>
          <a:bodyPr wrap="square" lIns="94824" tIns="47416" rIns="94824" bIns="47416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de-DE" altLang="ko-KR" smtClean="0">
              <a:ea typeface="Gulim" pitchFamily="34" charset="-127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A2F2C0-0600-407E-8567-4925B77C92ED}" type="slidenum">
              <a:rPr lang="de-DE" altLang="ko-KR">
                <a:ea typeface="Gulim" pitchFamily="34" charset="-127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de-DE" altLang="ko-KR">
              <a:ea typeface="Gulim" pitchFamily="34" charset="-127"/>
            </a:endParaRPr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17575" y="746125"/>
            <a:ext cx="4973638" cy="372903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8050" y="4721225"/>
            <a:ext cx="4991100" cy="4471988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ko-KR" noProof="1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2969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A8ECE2-1391-477B-A92F-E7AF6D6B358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174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1C0442-FBAE-47BE-8EF3-0B313971841B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481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43F919B-B1F1-4CEF-B7BE-DAC8D820819C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686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F97176-E674-42AC-817C-633B7B0CFFC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891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E39F41-0153-499D-9969-B07233EABD6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096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FA595D-59C2-43DE-8C01-4CC373EF7F44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301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DB6FCD-B91F-4696-873F-50151ADC69F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505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218C1F-0EE1-4F9C-8906-7F83611C7D59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710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3D9076-6153-4652-8A66-56B979529EE5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915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9F0CD3-07A5-48CC-B1EC-5EABAFA8485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8806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CC039D-1517-496F-B536-DF2CFFD8438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9011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AE49CA4-3528-451E-BACA-7AE8C63E6F1B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9216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3B35B9B-C080-42CE-A80C-AF5A4A3F1AF6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9421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3E35B50-433C-436C-9E04-E01889FC07C9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9625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27F2EC-1139-4FC5-8879-37A562D955D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8397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CD84E21-4B92-4452-87F3-2B595667A694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8601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20A5BD-AA8E-435D-BA2C-9FFA0661959A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0137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C29C7D-CF6F-4872-985F-48F5F208BE51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0342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860783F-041B-4879-9019-2C0C6D595BA2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0342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860783F-041B-4879-9019-2C0C6D595BA2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481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43F919B-B1F1-4CEF-B7BE-DAC8D820819C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45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686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F97176-E674-42AC-817C-633B7B0CFFC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46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3891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E39F41-0153-499D-9969-B07233EABD6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47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096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FA595D-59C2-43DE-8C01-4CC373EF7F44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48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301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DB6FCD-B91F-4696-873F-50151ADC69F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49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505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218C1F-0EE1-4F9C-8906-7F83611C7D59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50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710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3D9076-6153-4652-8A66-56B979529EE5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4915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9F0CD3-07A5-48CC-B1EC-5EABAFA8485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52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1981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75601C-B32A-44E3-96A7-E527ED8DBB25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69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595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2185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C7CFF0F-C66C-4827-AD70-FAF273112FA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70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800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2390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E0ED50-B255-45E8-816D-5AD51F4A7FDB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2595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7ADEE7-46FA-4F4F-BF22-E3B79D43B627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72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209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2800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D0BDA3-6990-44B2-B06D-1A4C478AFFD4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73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414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3005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0BDE4B-A97C-4E2B-8FAE-B11AED90EF48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74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619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3209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95DFC7B-DAEC-46C8-89C7-8FB3F0F0373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75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029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3619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011965A-85C2-494A-8B10-9495BCBD8235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76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3824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10DD66-D511-42FC-97BB-37C30BCB95C1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77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438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40291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CBE949-A39D-4761-92A9-98FCD94FF68E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78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3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6434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4233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2296BC-E3AA-4461-8FA0-FA5AB5D96F33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79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848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4438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9CA7231-CCFD-4C66-A0F9-D528B4CC1BE0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80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29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0530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46435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FC37DE-B9A4-4664-A38A-41A64211BF72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81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5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4626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48483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867BE2-DC68-47BB-ACB1-9EDEEB058268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82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8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86019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20A5BD-AA8E-435D-BA2C-9FFA0661959A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83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1" name="슬라이드 이미지 개체 틀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2" name="슬라이드 노트 개체 틀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ko-KR" altLang="en-US" smtClean="0"/>
          </a:p>
        </p:txBody>
      </p:sp>
      <p:sp>
        <p:nvSpPr>
          <p:cNvPr id="154627" name="슬라이드 번호 개체 틀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F9BD2-F69D-4544-86EC-35671EF5D1B9}" type="slidenum">
              <a:rPr lang="ko-KR" altLang="en-US">
                <a:cs typeface="맑은 고딕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84</a:t>
            </a:fld>
            <a:endParaRPr lang="en-US" altLang="ko-KR">
              <a:cs typeface="맑은 고딕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제목 슬라이드">
    <p:bg bwMode="gray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gray">
          <a:xfrm>
            <a:off x="2162175" y="6408738"/>
            <a:ext cx="47847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ko-KR" sz="1000" noProof="1"/>
          </a:p>
        </p:txBody>
      </p:sp>
      <p:pic>
        <p:nvPicPr>
          <p:cNvPr id="5" name="Picture 1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3170238" y="6000750"/>
            <a:ext cx="2795587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4" name="Rectangle 7"/>
          <p:cNvSpPr>
            <a:spLocks noGrp="1" noChangeArrowheads="1"/>
          </p:cNvSpPr>
          <p:nvPr>
            <p:ph type="ctrTitle"/>
          </p:nvPr>
        </p:nvSpPr>
        <p:spPr>
          <a:xfrm>
            <a:off x="863600" y="3930650"/>
            <a:ext cx="7485063" cy="960438"/>
          </a:xfrm>
        </p:spPr>
        <p:txBody>
          <a:bodyPr anchor="t"/>
          <a:lstStyle>
            <a:lvl1pPr>
              <a:defRPr sz="3200" smtClean="0">
                <a:solidFill>
                  <a:schemeClr val="tx1"/>
                </a:solidFill>
              </a:defRPr>
            </a:lvl1pPr>
          </a:lstStyle>
          <a:p>
            <a:r>
              <a:rPr lang="ko-KR" altLang="en-US" smtClean="0"/>
              <a:t>마스터 제목 스타일 편집</a:t>
            </a:r>
            <a:endParaRPr lang="de-DE" smtClean="0"/>
          </a:p>
        </p:txBody>
      </p:sp>
      <p:sp>
        <p:nvSpPr>
          <p:cNvPr id="31755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863600" y="5141913"/>
            <a:ext cx="7510463" cy="8001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200" b="0" smtClean="0">
                <a:solidFill>
                  <a:srgbClr val="000000"/>
                </a:solidFill>
              </a:defRPr>
            </a:lvl1pPr>
          </a:lstStyle>
          <a:p>
            <a:r>
              <a:rPr lang="ko-KR" altLang="en-US" smtClean="0"/>
              <a:t>마스터 부제목 스타일 편집</a:t>
            </a:r>
            <a:endParaRPr lang="de-DE" smtClean="0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0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 dirty="0" smtClean="0"/>
              <a:t>마스터 텍스트 스타일을 편집합니다</a:t>
            </a:r>
          </a:p>
          <a:p>
            <a:pPr lvl="1"/>
            <a:r>
              <a:rPr lang="ko-KR" altLang="en-US" dirty="0" smtClean="0"/>
              <a:t>둘째 수준</a:t>
            </a:r>
          </a:p>
          <a:p>
            <a:pPr lvl="2"/>
            <a:r>
              <a:rPr lang="ko-KR" altLang="en-US" dirty="0" smtClean="0"/>
              <a:t>셋째 수준</a:t>
            </a:r>
          </a:p>
          <a:p>
            <a:pPr lvl="3"/>
            <a:r>
              <a:rPr lang="ko-KR" altLang="en-US" dirty="0" smtClean="0"/>
              <a:t>넷째 수준</a:t>
            </a:r>
          </a:p>
          <a:p>
            <a:pPr lvl="4"/>
            <a:r>
              <a:rPr lang="ko-KR" altLang="en-US" dirty="0" smtClean="0"/>
              <a:t>다섯째 수준</a:t>
            </a:r>
            <a:endParaRPr lang="de-DE" dirty="0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314325" y="1614488"/>
            <a:ext cx="4186238" cy="4391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52963" y="1614488"/>
            <a:ext cx="4186237" cy="4391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5"/>
          <p:cNvSpPr>
            <a:spLocks noChangeArrowheads="1"/>
          </p:cNvSpPr>
          <p:nvPr userDrawn="1"/>
        </p:nvSpPr>
        <p:spPr bwMode="auto">
          <a:xfrm>
            <a:off x="142875" y="6505575"/>
            <a:ext cx="107950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1000" dirty="0">
                <a:latin typeface="HY울릉도M" pitchFamily="18" charset="-127"/>
                <a:ea typeface="HY울릉도M" pitchFamily="18" charset="-127"/>
              </a:rPr>
              <a:t>Page</a:t>
            </a:r>
            <a:r>
              <a:rPr lang="de-DE" altLang="ko-KR" sz="1000" dirty="0">
                <a:latin typeface="+mn-lt"/>
                <a:sym typeface="Wingdings" pitchFamily="2" charset="2"/>
              </a:rPr>
              <a:t>  </a:t>
            </a:r>
            <a:fld id="{901252F3-8563-4AE2-B0B6-66ED8A529EBB}" type="slidenum">
              <a:rPr lang="en-US" altLang="ko-KR" sz="1000">
                <a:latin typeface="HY울릉도M" pitchFamily="18" charset="-127"/>
                <a:ea typeface="HY울릉도M" pitchFamily="18" charset="-127"/>
              </a:rPr>
              <a:pPr algn="ctr" fontAlgn="auto" latinLnBrk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altLang="ko-KR" sz="1000" dirty="0">
              <a:latin typeface="HY울릉도M" pitchFamily="18" charset="-127"/>
              <a:ea typeface="HY울릉도M" pitchFamily="18" charset="-127"/>
            </a:endParaRP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ko-KR" altLang="en-US" noProof="0" smtClean="0"/>
              <a:t>그림을 추가하려면 아이콘을 클릭하십시오</a:t>
            </a:r>
            <a:endParaRPr lang="de-DE" noProof="0" smtClean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708775" y="119063"/>
            <a:ext cx="2130425" cy="5886450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314325" y="119063"/>
            <a:ext cx="6242050" cy="5886450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de-DE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ko-KR" altLang="en-US"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299981" y="1027113"/>
            <a:ext cx="8539221" cy="5356225"/>
          </a:xfrm>
        </p:spPr>
        <p:txBody>
          <a:bodyPr/>
          <a:lstStyle>
            <a:lvl1pPr>
              <a:defRPr kumimoji="1" lang="ko-KR" altLang="en-US" sz="1800" b="0" baseline="0" dirty="0" smtClean="0">
                <a:solidFill>
                  <a:srgbClr val="0D0D0D"/>
                </a:solidFill>
                <a:latin typeface="Arial" pitchFamily="34" charset="0"/>
                <a:ea typeface="HY견고딕" pitchFamily="18" charset="-127"/>
                <a:cs typeface="+mn-cs"/>
              </a:defRPr>
            </a:lvl1pPr>
            <a:lvl2pPr>
              <a:defRPr kumimoji="1" lang="ko-KR" altLang="en-US" sz="1600" baseline="0" dirty="0" smtClean="0">
                <a:solidFill>
                  <a:srgbClr val="262673"/>
                </a:solidFill>
                <a:latin typeface="Arial" pitchFamily="34" charset="0"/>
                <a:ea typeface="HY중고딕" pitchFamily="18" charset="-127"/>
              </a:defRPr>
            </a:lvl2pPr>
            <a:lvl3pPr>
              <a:defRPr kumimoji="1" lang="ko-KR" altLang="en-US" sz="1400" baseline="0" dirty="0" smtClean="0">
                <a:solidFill>
                  <a:srgbClr val="240B55"/>
                </a:solidFill>
                <a:latin typeface="Arial" pitchFamily="34" charset="0"/>
                <a:ea typeface="HY중고딕" pitchFamily="18" charset="-127"/>
              </a:defRPr>
            </a:lvl3pPr>
            <a:lvl4pPr>
              <a:defRPr kumimoji="1" lang="ko-KR" altLang="en-US" sz="1200" baseline="0" dirty="0" smtClean="0">
                <a:solidFill>
                  <a:srgbClr val="000064"/>
                </a:solidFill>
                <a:latin typeface="Arial" pitchFamily="34" charset="0"/>
                <a:ea typeface="HY중고딕" pitchFamily="18" charset="-127"/>
              </a:defRPr>
            </a:lvl4pPr>
            <a:lvl5pPr marL="1430338" indent="-171450">
              <a:defRPr sz="1050">
                <a:latin typeface="가는둥근제목체" pitchFamily="18" charset="-127"/>
                <a:ea typeface="가는둥근제목체" pitchFamily="18" charset="-127"/>
              </a:defRPr>
            </a:lvl5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 dirty="0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title"/>
          </p:nvPr>
        </p:nvSpPr>
        <p:spPr bwMode="gray">
          <a:xfrm>
            <a:off x="828720" y="399954"/>
            <a:ext cx="699293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266700" indent="-266700" algn="l" rtl="0" fontAlgn="auto" latinLnBrk="1">
              <a:spcBef>
                <a:spcPts val="0"/>
              </a:spcBef>
              <a:spcAft>
                <a:spcPts val="0"/>
              </a:spcAft>
              <a:defRPr kumimoji="1" lang="en-US" altLang="ko-KR" sz="2400" b="1" kern="1200" baseline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/>
                <a:latin typeface="Arial" pitchFamily="34" charset="0"/>
                <a:ea typeface="HY헤드라인M" pitchFamily="18" charset="-127"/>
                <a:cs typeface="+mn-cs"/>
              </a:defRPr>
            </a:lvl1pPr>
          </a:lstStyle>
          <a:p>
            <a:pPr lvl="0"/>
            <a:r>
              <a:rPr lang="ko-KR" altLang="en-US" smtClean="0"/>
              <a:t>마스터 제목 스타일 편집</a:t>
            </a:r>
            <a:endParaRPr lang="en-US" altLang="ko-KR" dirty="0" smtClean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299981" y="1027113"/>
            <a:ext cx="8539221" cy="5356225"/>
          </a:xfrm>
        </p:spPr>
        <p:txBody>
          <a:bodyPr/>
          <a:lstStyle>
            <a:lvl1pPr>
              <a:defRPr kumimoji="1" lang="ko-KR" altLang="en-US" sz="1800" b="0" baseline="0" dirty="0" smtClean="0">
                <a:solidFill>
                  <a:srgbClr val="0D0D0D"/>
                </a:solidFill>
                <a:latin typeface="Arial" pitchFamily="34" charset="0"/>
                <a:ea typeface="HY견고딕" pitchFamily="18" charset="-127"/>
                <a:cs typeface="+mn-cs"/>
              </a:defRPr>
            </a:lvl1pPr>
            <a:lvl2pPr>
              <a:defRPr kumimoji="1" lang="ko-KR" altLang="en-US" sz="1600" baseline="0" dirty="0" smtClean="0">
                <a:solidFill>
                  <a:srgbClr val="262673"/>
                </a:solidFill>
                <a:latin typeface="Arial" pitchFamily="34" charset="0"/>
                <a:ea typeface="HY중고딕" pitchFamily="18" charset="-127"/>
              </a:defRPr>
            </a:lvl2pPr>
            <a:lvl3pPr>
              <a:defRPr kumimoji="1" lang="ko-KR" altLang="en-US" sz="1400" baseline="0" dirty="0" smtClean="0">
                <a:solidFill>
                  <a:srgbClr val="240B55"/>
                </a:solidFill>
                <a:latin typeface="Arial" pitchFamily="34" charset="0"/>
                <a:ea typeface="HY중고딕" pitchFamily="18" charset="-127"/>
              </a:defRPr>
            </a:lvl3pPr>
            <a:lvl4pPr>
              <a:defRPr kumimoji="1" lang="ko-KR" altLang="en-US" sz="1200" baseline="0" dirty="0" smtClean="0">
                <a:solidFill>
                  <a:srgbClr val="000064"/>
                </a:solidFill>
                <a:latin typeface="Arial" pitchFamily="34" charset="0"/>
                <a:ea typeface="HY중고딕" pitchFamily="18" charset="-127"/>
              </a:defRPr>
            </a:lvl4pPr>
            <a:lvl5pPr marL="1430338" indent="-171450">
              <a:defRPr sz="1050">
                <a:latin typeface="가는둥근제목체" pitchFamily="18" charset="-127"/>
                <a:ea typeface="가는둥근제목체" pitchFamily="18" charset="-127"/>
              </a:defRPr>
            </a:lvl5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 dirty="0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title"/>
          </p:nvPr>
        </p:nvSpPr>
        <p:spPr bwMode="gray">
          <a:xfrm>
            <a:off x="828720" y="399954"/>
            <a:ext cx="699293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266700" indent="-266700" algn="l" rtl="0" fontAlgn="auto" latinLnBrk="1">
              <a:spcBef>
                <a:spcPts val="0"/>
              </a:spcBef>
              <a:spcAft>
                <a:spcPts val="0"/>
              </a:spcAft>
              <a:defRPr kumimoji="1" lang="en-US" altLang="ko-KR" sz="2400" b="1" kern="1200" baseline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/>
                <a:latin typeface="Arial" pitchFamily="34" charset="0"/>
                <a:ea typeface="HY헤드라인M" pitchFamily="18" charset="-127"/>
                <a:cs typeface="+mn-cs"/>
              </a:defRPr>
            </a:lvl1pPr>
          </a:lstStyle>
          <a:p>
            <a:pPr lvl="0"/>
            <a:r>
              <a:rPr lang="ko-KR" altLang="en-US" smtClean="0"/>
              <a:t>마스터 제목 스타일 편집</a:t>
            </a:r>
            <a:endParaRPr lang="en-US" altLang="ko-KR" dirty="0" smtClean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제목 및 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2057400" y="609602"/>
            <a:ext cx="6019800" cy="487363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표 개체 틀 2"/>
          <p:cNvSpPr>
            <a:spLocks noGrp="1"/>
          </p:cNvSpPr>
          <p:nvPr>
            <p:ph type="tbl" idx="1"/>
          </p:nvPr>
        </p:nvSpPr>
        <p:spPr>
          <a:xfrm>
            <a:off x="457200" y="1676400"/>
            <a:ext cx="8267700" cy="4648200"/>
          </a:xfrm>
        </p:spPr>
        <p:txBody>
          <a:bodyPr/>
          <a:lstStyle/>
          <a:p>
            <a:pPr lvl="0"/>
            <a:r>
              <a:rPr lang="ko-KR" altLang="en-US" noProof="0" smtClean="0"/>
              <a:t>표를 추가하려면 아이콘을 클릭하십시오</a:t>
            </a:r>
          </a:p>
        </p:txBody>
      </p:sp>
      <p:sp>
        <p:nvSpPr>
          <p:cNvPr id="4" name="날짜 개체 틀 5"/>
          <p:cNvSpPr>
            <a:spLocks noGrp="1"/>
          </p:cNvSpPr>
          <p:nvPr>
            <p:ph type="dt" sz="half" idx="10"/>
          </p:nvPr>
        </p:nvSpPr>
        <p:spPr>
          <a:xfrm>
            <a:off x="381000" y="6534150"/>
            <a:ext cx="1905000" cy="261938"/>
          </a:xfrm>
          <a:prstGeom prst="rect">
            <a:avLst/>
          </a:prstGeom>
        </p:spPr>
        <p:txBody>
          <a:bodyPr/>
          <a:lstStyle>
            <a:lvl1pPr fontAlgn="auto" latinLnBrk="1">
              <a:spcBef>
                <a:spcPts val="0"/>
              </a:spcBef>
              <a:spcAft>
                <a:spcPts val="0"/>
              </a:spcAft>
              <a:defRPr kumimoji="1" sz="1800" b="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defRPr>
            </a:lvl1pPr>
          </a:lstStyle>
          <a:p>
            <a:pPr>
              <a:defRPr/>
            </a:pPr>
            <a:endParaRPr lang="en-US" altLang="ko-KR"/>
          </a:p>
        </p:txBody>
      </p:sp>
      <p:sp>
        <p:nvSpPr>
          <p:cNvPr id="5" name="슬라이드 번호 개체 틀 3"/>
          <p:cNvSpPr>
            <a:spLocks noGrp="1"/>
          </p:cNvSpPr>
          <p:nvPr>
            <p:ph type="sldNum" sz="quarter" idx="11"/>
          </p:nvPr>
        </p:nvSpPr>
        <p:spPr>
          <a:xfrm>
            <a:off x="8429625" y="6453188"/>
            <a:ext cx="838200" cy="261937"/>
          </a:xfrm>
          <a:prstGeom prst="rect">
            <a:avLst/>
          </a:prstGeom>
        </p:spPr>
        <p:txBody>
          <a:bodyPr/>
          <a:lstStyle>
            <a:lvl1pPr algn="ctr" fontAlgn="auto" latinLnBrk="1">
              <a:spcBef>
                <a:spcPts val="0"/>
              </a:spcBef>
              <a:spcAft>
                <a:spcPts val="0"/>
              </a:spcAft>
              <a:defRPr kumimoji="1" sz="1300" b="0">
                <a:solidFill>
                  <a:srgbClr val="000000"/>
                </a:solidFill>
                <a:latin typeface="HY헤드라인M" pitchFamily="18" charset="-127"/>
                <a:ea typeface="HY헤드라인M" pitchFamily="18" charset="-127"/>
              </a:defRPr>
            </a:lvl1pPr>
          </a:lstStyle>
          <a:p>
            <a:pPr>
              <a:defRPr/>
            </a:pPr>
            <a:fld id="{4B29918D-DE0F-4EE2-ACAC-F467778D839F}" type="slidenum">
              <a:rPr lang="en-US" altLang="ko-KR"/>
              <a:pPr>
                <a:defRPr/>
              </a:pPr>
              <a:t>‹#›</a:t>
            </a:fld>
            <a:endParaRPr lang="en-US" altLang="ko-KR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 latinLnBrk="1">
              <a:spcBef>
                <a:spcPts val="0"/>
              </a:spcBef>
              <a:spcAft>
                <a:spcPts val="0"/>
              </a:spcAft>
              <a:defRPr kumimoji="1" sz="1800" b="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defRPr>
            </a:lvl1pPr>
          </a:lstStyle>
          <a:p>
            <a:pPr>
              <a:defRPr/>
            </a:pPr>
            <a:fld id="{08509905-DEA0-4CD5-B0EC-4C276232468C}" type="datetimeFigureOut">
              <a:rPr lang="ko-KR" altLang="en-US"/>
              <a:pPr>
                <a:defRPr/>
              </a:pPr>
              <a:t>2010-09-09</a:t>
            </a:fld>
            <a:endParaRPr lang="ko-KR" altLang="en-US"/>
          </a:p>
        </p:txBody>
      </p:sp>
      <p:sp>
        <p:nvSpPr>
          <p:cNvPr id="3" name="바닥글 개체 틀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 latinLnBrk="1">
              <a:spcBef>
                <a:spcPts val="0"/>
              </a:spcBef>
              <a:spcAft>
                <a:spcPts val="0"/>
              </a:spcAft>
              <a:defRPr kumimoji="1" sz="1800" b="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defRPr>
            </a:lvl1pPr>
          </a:lstStyle>
          <a:p>
            <a:pPr>
              <a:defRPr/>
            </a:pPr>
            <a:endParaRPr lang="ko-KR" altLang="en-US"/>
          </a:p>
        </p:txBody>
      </p:sp>
      <p:sp>
        <p:nvSpPr>
          <p:cNvPr id="4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 latinLnBrk="1">
              <a:spcBef>
                <a:spcPts val="0"/>
              </a:spcBef>
              <a:spcAft>
                <a:spcPts val="0"/>
              </a:spcAft>
              <a:defRPr kumimoji="1" sz="1800" b="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defRPr>
            </a:lvl1pPr>
          </a:lstStyle>
          <a:p>
            <a:pPr>
              <a:defRPr/>
            </a:pPr>
            <a:fld id="{75DFAF32-FC20-4E2D-ACBE-B76D700E9DBE}" type="slidenum">
              <a:rPr lang="ko-KR" altLang="en-US"/>
              <a:pPr>
                <a:defRPr/>
              </a:pPr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5765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667250" y="1676400"/>
            <a:ext cx="405765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5" name="슬라이드 번호 개체 틀 5"/>
          <p:cNvSpPr>
            <a:spLocks noGrp="1"/>
          </p:cNvSpPr>
          <p:nvPr>
            <p:ph type="sldNum" sz="quarter" idx="10"/>
          </p:nvPr>
        </p:nvSpPr>
        <p:spPr>
          <a:xfrm>
            <a:off x="4191000" y="6534150"/>
            <a:ext cx="838200" cy="2619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latinLnBrk="1">
              <a:defRPr kumimoji="1">
                <a:solidFill>
                  <a:srgbClr val="000000"/>
                </a:solidFill>
                <a:ea typeface="Gulim" pitchFamily="34" charset="-127"/>
              </a:defRPr>
            </a:lvl1pPr>
          </a:lstStyle>
          <a:p>
            <a:pPr>
              <a:defRPr/>
            </a:pPr>
            <a:fld id="{4CA60721-90FD-4B6B-9334-C179B0BA00CD}" type="slidenum">
              <a:rPr lang="en-US" altLang="ko-KR"/>
              <a:pPr>
                <a:defRPr/>
              </a:pPr>
              <a:t>‹#›</a:t>
            </a:fld>
            <a:endParaRPr lang="en-US" altLang="ko-KR"/>
          </a:p>
        </p:txBody>
      </p:sp>
      <p:sp>
        <p:nvSpPr>
          <p:cNvPr id="6" name="날짜 개체 틀 6"/>
          <p:cNvSpPr>
            <a:spLocks noGrp="1"/>
          </p:cNvSpPr>
          <p:nvPr>
            <p:ph type="dt" sz="half" idx="11"/>
          </p:nvPr>
        </p:nvSpPr>
        <p:spPr>
          <a:xfrm>
            <a:off x="381000" y="6534150"/>
            <a:ext cx="1905000" cy="261938"/>
          </a:xfrm>
          <a:prstGeom prst="rect">
            <a:avLst/>
          </a:prstGeom>
        </p:spPr>
        <p:txBody>
          <a:bodyPr/>
          <a:lstStyle>
            <a:lvl1pPr fontAlgn="auto" latinLnBrk="1">
              <a:spcBef>
                <a:spcPts val="0"/>
              </a:spcBef>
              <a:spcAft>
                <a:spcPts val="0"/>
              </a:spcAft>
              <a:defRPr kumimoji="1" sz="1800" b="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defRPr>
            </a:lvl1pPr>
          </a:lstStyle>
          <a:p>
            <a:pPr>
              <a:defRPr/>
            </a:pPr>
            <a:endParaRPr lang="en-US" altLang="ko-KR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제목 및 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 dirty="0"/>
          </a:p>
        </p:txBody>
      </p:sp>
      <p:sp>
        <p:nvSpPr>
          <p:cNvPr id="3" name="날짜 개체 틀 4"/>
          <p:cNvSpPr>
            <a:spLocks noGrp="1"/>
          </p:cNvSpPr>
          <p:nvPr>
            <p:ph type="dt" sz="half" idx="10"/>
          </p:nvPr>
        </p:nvSpPr>
        <p:spPr>
          <a:xfrm>
            <a:off x="381000" y="6534150"/>
            <a:ext cx="1905000" cy="2619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latinLnBrk="1">
              <a:defRPr kumimoji="1" sz="1000">
                <a:solidFill>
                  <a:srgbClr val="000000"/>
                </a:solidFill>
                <a:ea typeface="Gulim" pitchFamily="34" charset="-127"/>
              </a:defRPr>
            </a:lvl1pPr>
          </a:lstStyle>
          <a:p>
            <a:pPr>
              <a:defRPr/>
            </a:pPr>
            <a:endParaRPr lang="en-US" altLang="ko-K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image" Target="../media/image10.png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9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gray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5"/>
          <p:cNvSpPr>
            <a:spLocks noChangeArrowheads="1"/>
          </p:cNvSpPr>
          <p:nvPr/>
        </p:nvSpPr>
        <p:spPr bwMode="gray">
          <a:xfrm>
            <a:off x="2162175" y="6408738"/>
            <a:ext cx="47847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ko-KR" sz="1000" noProof="1"/>
          </a:p>
        </p:txBody>
      </p:sp>
      <p:sp>
        <p:nvSpPr>
          <p:cNvPr id="33795" name="Rectangle 7"/>
          <p:cNvSpPr>
            <a:spLocks noGrp="1" noChangeArrowheads="1"/>
          </p:cNvSpPr>
          <p:nvPr>
            <p:ph type="title"/>
          </p:nvPr>
        </p:nvSpPr>
        <p:spPr bwMode="gray">
          <a:xfrm>
            <a:off x="314325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ko-KR" smtClean="0"/>
              <a:t>Klicken Sie, um das Titelformat zu bearbeiten</a:t>
            </a:r>
          </a:p>
        </p:txBody>
      </p:sp>
      <p:sp>
        <p:nvSpPr>
          <p:cNvPr id="11269" name="Rectangle 10"/>
          <p:cNvSpPr>
            <a:spLocks noGrp="1" noChangeArrowheads="1"/>
          </p:cNvSpPr>
          <p:nvPr>
            <p:ph type="ftr" sz="quarter" idx="3"/>
          </p:nvPr>
        </p:nvSpPr>
        <p:spPr bwMode="gray">
          <a:xfrm>
            <a:off x="219075" y="6408738"/>
            <a:ext cx="13430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auto" latinLnBrk="0">
              <a:spcBef>
                <a:spcPts val="0"/>
              </a:spcBef>
              <a:spcAft>
                <a:spcPts val="0"/>
              </a:spcAft>
              <a:defRPr kumimoji="0" sz="1000">
                <a:latin typeface="HY울릉도M" pitchFamily="18" charset="-127"/>
                <a:ea typeface="HY울릉도M" pitchFamily="18" charset="-127"/>
              </a:defRPr>
            </a:lvl1pPr>
          </a:lstStyle>
          <a:p>
            <a:pPr>
              <a:defRPr/>
            </a:pPr>
            <a:endParaRPr lang="ko-KR" altLang="en-US"/>
          </a:p>
        </p:txBody>
      </p:sp>
      <p:sp>
        <p:nvSpPr>
          <p:cNvPr id="33797" name="Rectangle 12"/>
          <p:cNvSpPr>
            <a:spLocks noGrp="1" noChangeArrowheads="1"/>
          </p:cNvSpPr>
          <p:nvPr>
            <p:ph type="body" idx="1"/>
          </p:nvPr>
        </p:nvSpPr>
        <p:spPr bwMode="gray">
          <a:xfrm>
            <a:off x="314325" y="1400175"/>
            <a:ext cx="8524875" cy="471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ko-KR" smtClean="0"/>
              <a:t>Klicken Sie, um die Formate des Vorlagentextes zu bearbeiten</a:t>
            </a:r>
          </a:p>
          <a:p>
            <a:pPr lvl="1"/>
            <a:r>
              <a:rPr lang="de-DE" altLang="ko-KR" smtClean="0"/>
              <a:t>Zweite Ebene</a:t>
            </a:r>
          </a:p>
          <a:p>
            <a:pPr lvl="2"/>
            <a:r>
              <a:rPr lang="de-DE" altLang="ko-KR" smtClean="0"/>
              <a:t>Dritte Ebene</a:t>
            </a:r>
          </a:p>
          <a:p>
            <a:pPr lvl="3"/>
            <a:r>
              <a:rPr lang="de-DE" altLang="ko-KR" smtClean="0"/>
              <a:t>Vierte Ebene</a:t>
            </a:r>
          </a:p>
        </p:txBody>
      </p:sp>
      <p:pic>
        <p:nvPicPr>
          <p:cNvPr id="33798" name="Picture 1"/>
          <p:cNvPicPr>
            <a:picLocks noChangeAspect="1" noChangeArrowheads="1"/>
          </p:cNvPicPr>
          <p:nvPr userDrawn="1"/>
        </p:nvPicPr>
        <p:blipFill>
          <a:blip r:embed="rId14"/>
          <a:srcRect/>
          <a:stretch>
            <a:fillRect/>
          </a:stretch>
        </p:blipFill>
        <p:spPr bwMode="auto">
          <a:xfrm>
            <a:off x="7018338" y="6278563"/>
            <a:ext cx="18573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1" r:id="rId2"/>
    <p:sldLayoutId id="2147483690" r:id="rId3"/>
    <p:sldLayoutId id="2147483689" r:id="rId4"/>
    <p:sldLayoutId id="2147483688" r:id="rId5"/>
    <p:sldLayoutId id="2147483696" r:id="rId6"/>
    <p:sldLayoutId id="2147483687" r:id="rId7"/>
    <p:sldLayoutId id="2147483686" r:id="rId8"/>
    <p:sldLayoutId id="2147483685" r:id="rId9"/>
    <p:sldLayoutId id="2147483684" r:id="rId10"/>
    <p:sldLayoutId id="2147483683" r:id="rId11"/>
  </p:sldLayoutIdLst>
  <p:transition spd="med"/>
  <p:timing>
    <p:tnLst>
      <p:par>
        <p:cTn id="1" dur="indefinite" restart="never" nodeType="tmRoot"/>
      </p:par>
    </p:tnLst>
  </p:timing>
  <p:txStyles>
    <p:titleStyle>
      <a:lvl1pPr algn="l" rtl="0" eaLnBrk="0" fontAlgn="base" latinLnBrk="1" hangingPunct="0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HY울릉도M" pitchFamily="18" charset="-127"/>
          <a:ea typeface="HY울릉도M" pitchFamily="18" charset="-127"/>
          <a:cs typeface="HY울릉도M"/>
        </a:defRPr>
      </a:lvl1pPr>
      <a:lvl2pPr algn="l" rtl="0" eaLnBrk="0" fontAlgn="base" latinLnBrk="1" hangingPunct="0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HY울릉도M" pitchFamily="18" charset="-127"/>
          <a:ea typeface="HY울릉도M" pitchFamily="18" charset="-127"/>
          <a:cs typeface="HY울릉도M"/>
        </a:defRPr>
      </a:lvl2pPr>
      <a:lvl3pPr algn="l" rtl="0" eaLnBrk="0" fontAlgn="base" latinLnBrk="1" hangingPunct="0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HY울릉도M" pitchFamily="18" charset="-127"/>
          <a:ea typeface="HY울릉도M" pitchFamily="18" charset="-127"/>
          <a:cs typeface="HY울릉도M"/>
        </a:defRPr>
      </a:lvl3pPr>
      <a:lvl4pPr algn="l" rtl="0" eaLnBrk="0" fontAlgn="base" latinLnBrk="1" hangingPunct="0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HY울릉도M" pitchFamily="18" charset="-127"/>
          <a:ea typeface="HY울릉도M" pitchFamily="18" charset="-127"/>
          <a:cs typeface="HY울릉도M"/>
        </a:defRPr>
      </a:lvl4pPr>
      <a:lvl5pPr algn="l" rtl="0" eaLnBrk="0" fontAlgn="base" latinLnBrk="1" hangingPunct="0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HY울릉도M" pitchFamily="18" charset="-127"/>
          <a:ea typeface="HY울릉도M" pitchFamily="18" charset="-127"/>
          <a:cs typeface="HY울릉도M"/>
        </a:defRPr>
      </a:lvl5pPr>
      <a:lvl6pPr marL="457200" algn="l" rtl="0" eaLnBrk="1" fontAlgn="base" latinLnBrk="1" hangingPunct="1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Arial" charset="0"/>
        </a:defRPr>
      </a:lvl6pPr>
      <a:lvl7pPr marL="914400" algn="l" rtl="0" eaLnBrk="1" fontAlgn="base" latinLnBrk="1" hangingPunct="1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Arial" charset="0"/>
        </a:defRPr>
      </a:lvl7pPr>
      <a:lvl8pPr marL="1371600" algn="l" rtl="0" eaLnBrk="1" fontAlgn="base" latinLnBrk="1" hangingPunct="1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Arial" charset="0"/>
        </a:defRPr>
      </a:lvl8pPr>
      <a:lvl9pPr marL="1828800" algn="l" rtl="0" eaLnBrk="1" fontAlgn="base" latinLnBrk="1" hangingPunct="1">
        <a:lnSpc>
          <a:spcPct val="95000"/>
        </a:lnSpc>
        <a:spcBef>
          <a:spcPct val="0"/>
        </a:spcBef>
        <a:spcAft>
          <a:spcPct val="0"/>
        </a:spcAft>
        <a:defRPr sz="2400" b="1">
          <a:solidFill>
            <a:srgbClr val="FFFFFF"/>
          </a:solidFill>
          <a:latin typeface="Arial" charset="0"/>
        </a:defRPr>
      </a:lvl9pPr>
    </p:titleStyle>
    <p:bodyStyle>
      <a:lvl1pPr marL="190500" indent="-190500" algn="l" rtl="0" eaLnBrk="0" fontAlgn="base" latinLnBrk="1" hangingPunct="0">
        <a:spcBef>
          <a:spcPct val="6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1600" b="1">
          <a:solidFill>
            <a:schemeClr val="tx1"/>
          </a:solidFill>
          <a:latin typeface="산돌고딕 M" pitchFamily="18" charset="-127"/>
          <a:ea typeface="산돌고딕 M" pitchFamily="18" charset="-127"/>
          <a:cs typeface="산돌고딕 M"/>
        </a:defRPr>
      </a:lvl1pPr>
      <a:lvl2pPr marL="381000" indent="-188913" algn="l" rtl="0" eaLnBrk="0" fontAlgn="base" latinLnBrk="1" hangingPunct="0">
        <a:spcBef>
          <a:spcPct val="30000"/>
        </a:spcBef>
        <a:spcAft>
          <a:spcPct val="0"/>
        </a:spcAft>
        <a:buClr>
          <a:schemeClr val="accent1"/>
        </a:buClr>
        <a:buChar char="-"/>
        <a:defRPr sz="1400">
          <a:solidFill>
            <a:schemeClr val="tx1"/>
          </a:solidFill>
          <a:latin typeface="산돌고딕 M" pitchFamily="18" charset="-127"/>
          <a:ea typeface="산돌고딕 M" pitchFamily="18" charset="-127"/>
          <a:cs typeface="산돌고딕 M"/>
        </a:defRPr>
      </a:lvl2pPr>
      <a:lvl3pPr marL="561975" indent="-179388" algn="l" rtl="0" eaLnBrk="0" fontAlgn="base" latinLnBrk="1" hangingPunct="0">
        <a:spcBef>
          <a:spcPct val="30000"/>
        </a:spcBef>
        <a:spcAft>
          <a:spcPct val="0"/>
        </a:spcAft>
        <a:buClr>
          <a:schemeClr val="accent1"/>
        </a:buClr>
        <a:buChar char="-"/>
        <a:defRPr sz="1400">
          <a:solidFill>
            <a:schemeClr val="tx1"/>
          </a:solidFill>
          <a:latin typeface="+mn-lt"/>
          <a:ea typeface="산돌고딕 M" pitchFamily="18" charset="-127"/>
          <a:cs typeface="산돌고딕 M"/>
        </a:defRPr>
      </a:lvl3pPr>
      <a:lvl4pPr marL="768350" indent="-204788" algn="l" rtl="0" eaLnBrk="0" fontAlgn="base" latinLnBrk="1" hangingPunct="0">
        <a:spcBef>
          <a:spcPct val="30000"/>
        </a:spcBef>
        <a:spcAft>
          <a:spcPct val="0"/>
        </a:spcAft>
        <a:buClr>
          <a:schemeClr val="accent1"/>
        </a:buClr>
        <a:buChar char="-"/>
        <a:defRPr sz="1400">
          <a:solidFill>
            <a:schemeClr val="tx1"/>
          </a:solidFill>
          <a:latin typeface="+mn-lt"/>
          <a:ea typeface="산돌고딕 M" pitchFamily="18" charset="-127"/>
          <a:cs typeface="산돌고딕 M"/>
        </a:defRPr>
      </a:lvl4pPr>
      <a:lvl5pPr marL="1050925" indent="-168275" algn="l" rtl="0" eaLnBrk="0" fontAlgn="base" latinLnBrk="1" hangingPunct="0">
        <a:spcBef>
          <a:spcPct val="40000"/>
        </a:spcBef>
        <a:spcAft>
          <a:spcPct val="0"/>
        </a:spcAft>
        <a:buClr>
          <a:schemeClr val="accent1"/>
        </a:buClr>
        <a:buFont typeface="Wingdings" pitchFamily="2" charset="2"/>
        <a:buChar char="»"/>
        <a:defRPr sz="2000">
          <a:solidFill>
            <a:schemeClr val="tx1"/>
          </a:solidFill>
          <a:latin typeface="+mn-lt"/>
          <a:ea typeface="산돌고딕 M" pitchFamily="18" charset="-127"/>
          <a:cs typeface="산돌고딕 M"/>
        </a:defRPr>
      </a:lvl5pPr>
      <a:lvl6pPr marL="1508125" indent="-168275" algn="l" rtl="0" eaLnBrk="1" fontAlgn="base" latinLnBrk="1" hangingPunct="1">
        <a:spcBef>
          <a:spcPct val="40000"/>
        </a:spcBef>
        <a:spcAft>
          <a:spcPct val="0"/>
        </a:spcAft>
        <a:buClr>
          <a:schemeClr val="accent1"/>
        </a:buClr>
        <a:buFont typeface="Wingdings" pitchFamily="2" charset="2"/>
        <a:buChar char="»"/>
        <a:defRPr sz="2000">
          <a:solidFill>
            <a:schemeClr val="tx1"/>
          </a:solidFill>
          <a:latin typeface="+mn-lt"/>
        </a:defRPr>
      </a:lvl6pPr>
      <a:lvl7pPr marL="1965325" indent="-168275" algn="l" rtl="0" eaLnBrk="1" fontAlgn="base" latinLnBrk="1" hangingPunct="1">
        <a:spcBef>
          <a:spcPct val="40000"/>
        </a:spcBef>
        <a:spcAft>
          <a:spcPct val="0"/>
        </a:spcAft>
        <a:buClr>
          <a:schemeClr val="accent1"/>
        </a:buClr>
        <a:buFont typeface="Wingdings" pitchFamily="2" charset="2"/>
        <a:buChar char="»"/>
        <a:defRPr sz="2000">
          <a:solidFill>
            <a:schemeClr val="tx1"/>
          </a:solidFill>
          <a:latin typeface="+mn-lt"/>
        </a:defRPr>
      </a:lvl7pPr>
      <a:lvl8pPr marL="2422525" indent="-168275" algn="l" rtl="0" eaLnBrk="1" fontAlgn="base" latinLnBrk="1" hangingPunct="1">
        <a:spcBef>
          <a:spcPct val="40000"/>
        </a:spcBef>
        <a:spcAft>
          <a:spcPct val="0"/>
        </a:spcAft>
        <a:buClr>
          <a:schemeClr val="accent1"/>
        </a:buClr>
        <a:buFont typeface="Wingdings" pitchFamily="2" charset="2"/>
        <a:buChar char="»"/>
        <a:defRPr sz="2000">
          <a:solidFill>
            <a:schemeClr val="tx1"/>
          </a:solidFill>
          <a:latin typeface="+mn-lt"/>
        </a:defRPr>
      </a:lvl8pPr>
      <a:lvl9pPr marL="2879725" indent="-168275" algn="l" rtl="0" eaLnBrk="1" fontAlgn="base" latinLnBrk="1" hangingPunct="1">
        <a:spcBef>
          <a:spcPct val="40000"/>
        </a:spcBef>
        <a:spcAft>
          <a:spcPct val="0"/>
        </a:spcAft>
        <a:buClr>
          <a:schemeClr val="accent1"/>
        </a:buClr>
        <a:buFont typeface="Wingdings" pitchFamily="2" charset="2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de-DE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7"/>
          <p:cNvSpPr>
            <a:spLocks noGrp="1" noChangeArrowheads="1"/>
          </p:cNvSpPr>
          <p:nvPr>
            <p:ph type="body" idx="1"/>
          </p:nvPr>
        </p:nvSpPr>
        <p:spPr bwMode="gray">
          <a:xfrm>
            <a:off x="457200" y="1027113"/>
            <a:ext cx="8382000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ko-KR" smtClean="0"/>
              <a:t>Click to edit Master text styles</a:t>
            </a:r>
          </a:p>
          <a:p>
            <a:pPr lvl="1"/>
            <a:r>
              <a:rPr lang="en-US" altLang="ko-KR" smtClean="0"/>
              <a:t>Second level</a:t>
            </a:r>
          </a:p>
          <a:p>
            <a:pPr lvl="2"/>
            <a:r>
              <a:rPr lang="en-US" altLang="ko-KR" smtClean="0"/>
              <a:t>Third level</a:t>
            </a:r>
          </a:p>
          <a:p>
            <a:pPr lvl="3"/>
            <a:r>
              <a:rPr lang="en-US" altLang="ko-KR" smtClean="0"/>
              <a:t>Fourth level</a:t>
            </a:r>
          </a:p>
          <a:p>
            <a:pPr lvl="3"/>
            <a:endParaRPr lang="en-US" altLang="ko-KR" smtClean="0"/>
          </a:p>
        </p:txBody>
      </p:sp>
      <p:sp>
        <p:nvSpPr>
          <p:cNvPr id="182320" name="Line 48"/>
          <p:cNvSpPr>
            <a:spLocks noChangeShapeType="1"/>
          </p:cNvSpPr>
          <p:nvPr/>
        </p:nvSpPr>
        <p:spPr bwMode="white">
          <a:xfrm>
            <a:off x="9525" y="5967413"/>
            <a:ext cx="641350" cy="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  <a:effectLst/>
        </p:spPr>
        <p:txBody>
          <a:bodyPr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25" name="Rectangle 53"/>
          <p:cNvSpPr>
            <a:spLocks noChangeArrowheads="1"/>
          </p:cNvSpPr>
          <p:nvPr/>
        </p:nvSpPr>
        <p:spPr bwMode="gray">
          <a:xfrm>
            <a:off x="8755063" y="406400"/>
            <a:ext cx="388937" cy="387350"/>
          </a:xfrm>
          <a:prstGeom prst="rect">
            <a:avLst/>
          </a:prstGeom>
          <a:solidFill>
            <a:srgbClr val="3366FF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27" name="Rectangle 55"/>
          <p:cNvSpPr>
            <a:spLocks noChangeArrowheads="1"/>
          </p:cNvSpPr>
          <p:nvPr/>
        </p:nvSpPr>
        <p:spPr bwMode="gray">
          <a:xfrm>
            <a:off x="8348663" y="406400"/>
            <a:ext cx="388937" cy="387350"/>
          </a:xfrm>
          <a:prstGeom prst="rect">
            <a:avLst/>
          </a:prstGeom>
          <a:solidFill>
            <a:srgbClr val="3366FF">
              <a:alpha val="50000"/>
            </a:srgbClr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sp>
        <p:nvSpPr>
          <p:cNvPr id="182328" name="Rectangle 56"/>
          <p:cNvSpPr>
            <a:spLocks noChangeArrowheads="1"/>
          </p:cNvSpPr>
          <p:nvPr/>
        </p:nvSpPr>
        <p:spPr bwMode="gray">
          <a:xfrm>
            <a:off x="406400" y="406400"/>
            <a:ext cx="388938" cy="387350"/>
          </a:xfrm>
          <a:prstGeom prst="rect">
            <a:avLst/>
          </a:prstGeom>
          <a:solidFill>
            <a:srgbClr val="000099">
              <a:alpha val="50000"/>
            </a:srgbClr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sp>
        <p:nvSpPr>
          <p:cNvPr id="182329" name="Rectangle 57"/>
          <p:cNvSpPr>
            <a:spLocks noChangeArrowheads="1"/>
          </p:cNvSpPr>
          <p:nvPr/>
        </p:nvSpPr>
        <p:spPr bwMode="gray">
          <a:xfrm>
            <a:off x="0" y="0"/>
            <a:ext cx="388938" cy="387350"/>
          </a:xfrm>
          <a:prstGeom prst="rect">
            <a:avLst/>
          </a:prstGeom>
          <a:solidFill>
            <a:schemeClr val="tx1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30" name="Rectangle 58"/>
          <p:cNvSpPr>
            <a:spLocks noChangeArrowheads="1"/>
          </p:cNvSpPr>
          <p:nvPr/>
        </p:nvSpPr>
        <p:spPr bwMode="gray">
          <a:xfrm>
            <a:off x="0" y="406400"/>
            <a:ext cx="388938" cy="387350"/>
          </a:xfrm>
          <a:prstGeom prst="rect">
            <a:avLst/>
          </a:prstGeom>
          <a:solidFill>
            <a:srgbClr val="000066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2059" name="Rectangle 61"/>
          <p:cNvSpPr>
            <a:spLocks noGrp="1" noChangeArrowheads="1"/>
          </p:cNvSpPr>
          <p:nvPr>
            <p:ph type="title"/>
          </p:nvPr>
        </p:nvSpPr>
        <p:spPr bwMode="gray">
          <a:xfrm>
            <a:off x="827088" y="296863"/>
            <a:ext cx="69929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ko-KR" altLang="en-US" smtClean="0"/>
              <a:t>마스터 제목 스타일 편집</a:t>
            </a:r>
            <a:endParaRPr lang="en-US" altLang="ko-KR" dirty="0" smtClean="0"/>
          </a:p>
        </p:txBody>
      </p:sp>
      <p:sp>
        <p:nvSpPr>
          <p:cNvPr id="182337" name="Rectangle 65"/>
          <p:cNvSpPr>
            <a:spLocks noChangeArrowheads="1"/>
          </p:cNvSpPr>
          <p:nvPr/>
        </p:nvSpPr>
        <p:spPr bwMode="auto">
          <a:xfrm>
            <a:off x="4097338" y="6545263"/>
            <a:ext cx="107950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fld id="{E5E459C4-E401-49A0-B686-411B536D1C94}" type="slidenum">
              <a:rPr lang="en-US" altLang="ko-KR" sz="120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rPr>
              <a:pPr algn="ctr" fontAlgn="auto" latinLnBrk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altLang="ko-KR" sz="900" dirty="0">
              <a:solidFill>
                <a:srgbClr val="80808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42" name="Line 70"/>
          <p:cNvSpPr>
            <a:spLocks noChangeShapeType="1"/>
          </p:cNvSpPr>
          <p:nvPr/>
        </p:nvSpPr>
        <p:spPr bwMode="auto">
          <a:xfrm>
            <a:off x="800100" y="785813"/>
            <a:ext cx="7200900" cy="0"/>
          </a:xfrm>
          <a:prstGeom prst="line">
            <a:avLst/>
          </a:prstGeom>
          <a:noFill/>
          <a:ln w="28575">
            <a:solidFill>
              <a:srgbClr val="3366FF"/>
            </a:solidFill>
            <a:round/>
            <a:headEnd/>
            <a:tailEnd/>
          </a:ln>
          <a:effectLst/>
        </p:spPr>
        <p:txBody>
          <a:bodyPr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grpSp>
        <p:nvGrpSpPr>
          <p:cNvPr id="13324" name="Group 18"/>
          <p:cNvGrpSpPr>
            <a:grpSpLocks/>
          </p:cNvGrpSpPr>
          <p:nvPr/>
        </p:nvGrpSpPr>
        <p:grpSpPr bwMode="auto">
          <a:xfrm>
            <a:off x="7858125" y="6605588"/>
            <a:ext cx="1131888" cy="195262"/>
            <a:chOff x="3590" y="6116"/>
            <a:chExt cx="693" cy="119"/>
          </a:xfrm>
        </p:grpSpPr>
        <p:pic>
          <p:nvPicPr>
            <p:cNvPr id="13326" name="Picture 10"/>
            <p:cNvPicPr>
              <a:picLocks noChangeAspect="1" noChangeArrowheads="1"/>
            </p:cNvPicPr>
            <p:nvPr userDrawn="1"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807" y="6125"/>
              <a:ext cx="476" cy="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7" name="Picture 17" descr="KT로고"/>
            <p:cNvPicPr>
              <a:picLocks noChangeAspect="1" noChangeArrowheads="1"/>
            </p:cNvPicPr>
            <p:nvPr userDrawn="1"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590" y="6116"/>
              <a:ext cx="214" cy="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3325" name="Picture 15" descr="방재연구소 로고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648" t="4597" r="4259" b="6897"/>
          <a:stretch>
            <a:fillRect/>
          </a:stretch>
        </p:blipFill>
        <p:spPr bwMode="auto">
          <a:xfrm>
            <a:off x="117475" y="6569075"/>
            <a:ext cx="1066800" cy="23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lang="en-US" altLang="ko-KR" sz="2200" b="1" kern="1200" dirty="0">
          <a:ln w="11430"/>
          <a:gradFill>
            <a:gsLst>
              <a:gs pos="0">
                <a:schemeClr val="accent2">
                  <a:tint val="70000"/>
                  <a:satMod val="245000"/>
                </a:schemeClr>
              </a:gs>
              <a:gs pos="75000">
                <a:schemeClr val="accent2">
                  <a:tint val="90000"/>
                  <a:shade val="60000"/>
                  <a:satMod val="240000"/>
                </a:schemeClr>
              </a:gs>
              <a:gs pos="100000">
                <a:schemeClr val="accent2">
                  <a:tint val="100000"/>
                  <a:shade val="50000"/>
                  <a:satMod val="240000"/>
                </a:schemeClr>
              </a:gs>
            </a:gsLst>
            <a:lin ang="5400000"/>
          </a:gradFill>
          <a:effectLst>
            <a:outerShdw blurRad="50800" dist="39000" dir="5460000" algn="tl">
              <a:srgbClr val="000000">
                <a:alpha val="38000"/>
              </a:srgbClr>
            </a:outerShdw>
          </a:effectLst>
          <a:latin typeface="Arial" pitchFamily="34" charset="0"/>
          <a:ea typeface="HY헤드라인M" pitchFamily="18" charset="-127"/>
          <a:cs typeface="HY헤드라인M"/>
        </a:defRPr>
      </a:lvl1pPr>
      <a:lvl2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2pPr>
      <a:lvl3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3pPr>
      <a:lvl4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4pPr>
      <a:lvl5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5pPr>
      <a:lvl6pPr marL="8953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6pPr>
      <a:lvl7pPr marL="13525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7pPr>
      <a:lvl8pPr marL="18097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8pPr>
      <a:lvl9pPr marL="22669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9pPr>
    </p:titleStyle>
    <p:bodyStyle>
      <a:lvl1pPr marL="268288" indent="-268288" algn="l" rtl="0" eaLnBrk="0" fontAlgn="base" latinLnBrk="1" hangingPunct="0">
        <a:spcBef>
          <a:spcPts val="1200"/>
        </a:spcBef>
        <a:spcAft>
          <a:spcPct val="0"/>
        </a:spcAft>
        <a:buClr>
          <a:srgbClr val="6600FF"/>
        </a:buClr>
        <a:buSzPct val="80000"/>
        <a:buBlip>
          <a:blip r:embed="rId6"/>
        </a:buBlip>
        <a:defRPr kumimoji="1">
          <a:solidFill>
            <a:srgbClr val="0D0D0D"/>
          </a:solidFill>
          <a:latin typeface="Arial" pitchFamily="34" charset="0"/>
          <a:ea typeface="HY견고딕" pitchFamily="18" charset="-127"/>
          <a:cs typeface="HY견고딕"/>
        </a:defRPr>
      </a:lvl1pPr>
      <a:lvl2pPr marL="538163" indent="-182563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Blip>
          <a:blip r:embed="rId7"/>
        </a:buBlip>
        <a:defRPr kumimoji="1" sz="1600">
          <a:solidFill>
            <a:srgbClr val="262673"/>
          </a:solidFill>
          <a:latin typeface="Arial" pitchFamily="34" charset="0"/>
          <a:ea typeface="HY중고딕" pitchFamily="18" charset="-127"/>
          <a:cs typeface="HY중고딕"/>
        </a:defRPr>
      </a:lvl2pPr>
      <a:lvl3pPr marL="806450" indent="-182563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Font typeface="Wingdings" pitchFamily="2" charset="2"/>
        <a:buBlip>
          <a:blip r:embed="rId8"/>
        </a:buBlip>
        <a:defRPr kumimoji="1" sz="1400">
          <a:solidFill>
            <a:srgbClr val="240B55"/>
          </a:solidFill>
          <a:latin typeface="Arial" pitchFamily="34" charset="0"/>
          <a:ea typeface="HY중고딕" pitchFamily="18" charset="-127"/>
          <a:cs typeface="HY중고딕"/>
        </a:defRPr>
      </a:lvl3pPr>
      <a:lvl4pPr marL="1076325" indent="-184150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Font typeface="Wingdings" pitchFamily="2" charset="2"/>
        <a:buChar char="Ø"/>
        <a:defRPr kumimoji="1" sz="1200">
          <a:solidFill>
            <a:srgbClr val="000064"/>
          </a:solidFill>
          <a:latin typeface="Arial" pitchFamily="34" charset="0"/>
          <a:ea typeface="HY중고딕" pitchFamily="18" charset="-127"/>
          <a:cs typeface="HY중고딕"/>
        </a:defRPr>
      </a:lvl4pPr>
      <a:lvl5pPr marL="20574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GulimChe" pitchFamily="49" charset="-127"/>
          <a:ea typeface="GulimChe" pitchFamily="49" charset="-127"/>
          <a:cs typeface="HY중고딕"/>
        </a:defRPr>
      </a:lvl5pPr>
      <a:lvl6pPr marL="25146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6pPr>
      <a:lvl7pPr marL="29718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7pPr>
      <a:lvl8pPr marL="34290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8pPr>
      <a:lvl9pPr marL="38862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7"/>
          <p:cNvSpPr>
            <a:spLocks noGrp="1" noChangeArrowheads="1"/>
          </p:cNvSpPr>
          <p:nvPr>
            <p:ph type="body" idx="1"/>
          </p:nvPr>
        </p:nvSpPr>
        <p:spPr bwMode="gray">
          <a:xfrm>
            <a:off x="457200" y="1027113"/>
            <a:ext cx="8382000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ko-KR" smtClean="0"/>
              <a:t>Click to edit Master text styles</a:t>
            </a:r>
          </a:p>
          <a:p>
            <a:pPr lvl="1"/>
            <a:r>
              <a:rPr lang="en-US" altLang="ko-KR" smtClean="0"/>
              <a:t>Second level</a:t>
            </a:r>
          </a:p>
          <a:p>
            <a:pPr lvl="2"/>
            <a:r>
              <a:rPr lang="en-US" altLang="ko-KR" smtClean="0"/>
              <a:t>Third level</a:t>
            </a:r>
          </a:p>
          <a:p>
            <a:pPr lvl="3"/>
            <a:r>
              <a:rPr lang="en-US" altLang="ko-KR" smtClean="0"/>
              <a:t>Fourth level</a:t>
            </a:r>
          </a:p>
          <a:p>
            <a:pPr lvl="3"/>
            <a:endParaRPr lang="en-US" altLang="ko-KR" smtClean="0"/>
          </a:p>
        </p:txBody>
      </p:sp>
      <p:sp>
        <p:nvSpPr>
          <p:cNvPr id="182320" name="Line 48"/>
          <p:cNvSpPr>
            <a:spLocks noChangeShapeType="1"/>
          </p:cNvSpPr>
          <p:nvPr/>
        </p:nvSpPr>
        <p:spPr bwMode="white">
          <a:xfrm>
            <a:off x="9525" y="5967413"/>
            <a:ext cx="641350" cy="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  <a:effectLst/>
        </p:spPr>
        <p:txBody>
          <a:bodyPr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25" name="Rectangle 53"/>
          <p:cNvSpPr>
            <a:spLocks noChangeArrowheads="1"/>
          </p:cNvSpPr>
          <p:nvPr/>
        </p:nvSpPr>
        <p:spPr bwMode="gray">
          <a:xfrm>
            <a:off x="8755063" y="406400"/>
            <a:ext cx="388937" cy="387350"/>
          </a:xfrm>
          <a:prstGeom prst="rect">
            <a:avLst/>
          </a:prstGeom>
          <a:solidFill>
            <a:srgbClr val="3366FF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27" name="Rectangle 55"/>
          <p:cNvSpPr>
            <a:spLocks noChangeArrowheads="1"/>
          </p:cNvSpPr>
          <p:nvPr/>
        </p:nvSpPr>
        <p:spPr bwMode="gray">
          <a:xfrm>
            <a:off x="8348663" y="406400"/>
            <a:ext cx="388937" cy="387350"/>
          </a:xfrm>
          <a:prstGeom prst="rect">
            <a:avLst/>
          </a:prstGeom>
          <a:solidFill>
            <a:srgbClr val="3366FF">
              <a:alpha val="50000"/>
            </a:srgbClr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sp>
        <p:nvSpPr>
          <p:cNvPr id="182328" name="Rectangle 56"/>
          <p:cNvSpPr>
            <a:spLocks noChangeArrowheads="1"/>
          </p:cNvSpPr>
          <p:nvPr/>
        </p:nvSpPr>
        <p:spPr bwMode="gray">
          <a:xfrm>
            <a:off x="406400" y="406400"/>
            <a:ext cx="388938" cy="387350"/>
          </a:xfrm>
          <a:prstGeom prst="rect">
            <a:avLst/>
          </a:prstGeom>
          <a:solidFill>
            <a:srgbClr val="000099">
              <a:alpha val="50000"/>
            </a:srgbClr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sp>
        <p:nvSpPr>
          <p:cNvPr id="182329" name="Rectangle 57"/>
          <p:cNvSpPr>
            <a:spLocks noChangeArrowheads="1"/>
          </p:cNvSpPr>
          <p:nvPr/>
        </p:nvSpPr>
        <p:spPr bwMode="gray">
          <a:xfrm>
            <a:off x="0" y="0"/>
            <a:ext cx="388938" cy="387350"/>
          </a:xfrm>
          <a:prstGeom prst="rect">
            <a:avLst/>
          </a:prstGeom>
          <a:solidFill>
            <a:schemeClr val="tx1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30" name="Rectangle 58"/>
          <p:cNvSpPr>
            <a:spLocks noChangeArrowheads="1"/>
          </p:cNvSpPr>
          <p:nvPr/>
        </p:nvSpPr>
        <p:spPr bwMode="gray">
          <a:xfrm>
            <a:off x="0" y="406400"/>
            <a:ext cx="388938" cy="387350"/>
          </a:xfrm>
          <a:prstGeom prst="rect">
            <a:avLst/>
          </a:prstGeom>
          <a:solidFill>
            <a:srgbClr val="000066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2059" name="Rectangle 61"/>
          <p:cNvSpPr>
            <a:spLocks noGrp="1" noChangeArrowheads="1"/>
          </p:cNvSpPr>
          <p:nvPr>
            <p:ph type="title"/>
          </p:nvPr>
        </p:nvSpPr>
        <p:spPr bwMode="gray">
          <a:xfrm>
            <a:off x="827088" y="296863"/>
            <a:ext cx="69929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ko-KR" altLang="en-US" smtClean="0"/>
              <a:t>마스터 제목 스타일 편집</a:t>
            </a:r>
            <a:endParaRPr lang="en-US" altLang="ko-KR" dirty="0" smtClean="0"/>
          </a:p>
        </p:txBody>
      </p:sp>
      <p:sp>
        <p:nvSpPr>
          <p:cNvPr id="182337" name="Rectangle 65"/>
          <p:cNvSpPr>
            <a:spLocks noChangeArrowheads="1"/>
          </p:cNvSpPr>
          <p:nvPr/>
        </p:nvSpPr>
        <p:spPr bwMode="auto">
          <a:xfrm>
            <a:off x="8412163" y="6505575"/>
            <a:ext cx="74295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fld id="{AE57A02C-6178-4DC2-9B1E-D6D250E2361E}" type="slidenum">
              <a:rPr lang="en-US" altLang="ko-KR" sz="1200">
                <a:solidFill>
                  <a:srgbClr val="000000"/>
                </a:solidFill>
                <a:latin typeface="HY견고딕" pitchFamily="18" charset="-127"/>
                <a:ea typeface="HY견고딕" pitchFamily="18" charset="-127"/>
              </a:rPr>
              <a:pPr algn="ctr" fontAlgn="auto" latinLnBrk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altLang="ko-KR" sz="900" dirty="0">
              <a:solidFill>
                <a:srgbClr val="808080"/>
              </a:solidFill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182342" name="Line 70"/>
          <p:cNvSpPr>
            <a:spLocks noChangeShapeType="1"/>
          </p:cNvSpPr>
          <p:nvPr/>
        </p:nvSpPr>
        <p:spPr bwMode="auto">
          <a:xfrm>
            <a:off x="800100" y="785813"/>
            <a:ext cx="7200900" cy="0"/>
          </a:xfrm>
          <a:prstGeom prst="line">
            <a:avLst/>
          </a:prstGeom>
          <a:noFill/>
          <a:ln w="28575">
            <a:solidFill>
              <a:srgbClr val="3366FF"/>
            </a:solidFill>
            <a:round/>
            <a:headEnd/>
            <a:tailEnd/>
          </a:ln>
          <a:effectLst/>
        </p:spPr>
        <p:txBody>
          <a:bodyPr/>
          <a:lstStyle/>
          <a:p>
            <a:pPr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>
              <a:solidFill>
                <a:srgbClr val="000000"/>
              </a:solidFill>
              <a:latin typeface="Century Gothic" pitchFamily="34" charset="0"/>
              <a:ea typeface="HY견고딕" pitchFamily="18" charset="-127"/>
            </a:endParaRPr>
          </a:p>
        </p:txBody>
      </p:sp>
      <p:pic>
        <p:nvPicPr>
          <p:cNvPr id="15372" name="Picture 15" descr="방재연구소 로고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648" t="4597" r="4259" b="6897"/>
          <a:stretch>
            <a:fillRect/>
          </a:stretch>
        </p:blipFill>
        <p:spPr bwMode="auto">
          <a:xfrm>
            <a:off x="117475" y="6569075"/>
            <a:ext cx="1066800" cy="23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7" r:id="rId2"/>
    <p:sldLayoutId id="2147483698" r:id="rId3"/>
    <p:sldLayoutId id="2147483699" r:id="rId4"/>
    <p:sldLayoutId id="2147483693" r:id="rId5"/>
    <p:sldLayoutId id="2147483700" r:id="rId6"/>
  </p:sldLayoutIdLst>
  <p:txStyles>
    <p:titleStyle>
      <a:lvl1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lang="en-US" altLang="ko-KR" sz="2200" b="1" kern="1200" dirty="0">
          <a:ln w="11430"/>
          <a:gradFill>
            <a:gsLst>
              <a:gs pos="0">
                <a:schemeClr val="accent2">
                  <a:tint val="70000"/>
                  <a:satMod val="245000"/>
                </a:schemeClr>
              </a:gs>
              <a:gs pos="75000">
                <a:schemeClr val="accent2">
                  <a:tint val="90000"/>
                  <a:shade val="60000"/>
                  <a:satMod val="240000"/>
                </a:schemeClr>
              </a:gs>
              <a:gs pos="100000">
                <a:schemeClr val="accent2">
                  <a:tint val="100000"/>
                  <a:shade val="50000"/>
                  <a:satMod val="240000"/>
                </a:schemeClr>
              </a:gs>
            </a:gsLst>
            <a:lin ang="5400000"/>
          </a:gradFill>
          <a:effectLst>
            <a:outerShdw blurRad="50800" dist="39000" dir="5460000" algn="tl">
              <a:srgbClr val="000000">
                <a:alpha val="38000"/>
              </a:srgbClr>
            </a:outerShdw>
          </a:effectLst>
          <a:latin typeface="Arial" pitchFamily="34" charset="0"/>
          <a:ea typeface="HY헤드라인M" pitchFamily="18" charset="-127"/>
          <a:cs typeface="HY헤드라인M"/>
        </a:defRPr>
      </a:lvl1pPr>
      <a:lvl2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2pPr>
      <a:lvl3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3pPr>
      <a:lvl4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4pPr>
      <a:lvl5pPr marL="438150" indent="-438150" algn="l" rtl="0" eaLnBrk="0" fontAlgn="base" latinLnBrk="1" hangingPunct="0">
        <a:spcBef>
          <a:spcPct val="0"/>
        </a:spcBef>
        <a:spcAft>
          <a:spcPct val="0"/>
        </a:spcAft>
        <a:defRPr kumimoji="1" sz="2200" b="1">
          <a:solidFill>
            <a:schemeClr val="tx1"/>
          </a:solidFill>
          <a:latin typeface="Arial" charset="0"/>
          <a:ea typeface="HY헤드라인M" pitchFamily="18" charset="-127"/>
          <a:cs typeface="HY헤드라인M"/>
        </a:defRPr>
      </a:lvl5pPr>
      <a:lvl6pPr marL="8953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6pPr>
      <a:lvl7pPr marL="13525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7pPr>
      <a:lvl8pPr marL="18097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8pPr>
      <a:lvl9pPr marL="2266950" indent="-438150" algn="l" rtl="0" eaLnBrk="1" fontAlgn="base" latinLnBrk="1" hangingPunct="1">
        <a:spcBef>
          <a:spcPct val="0"/>
        </a:spcBef>
        <a:spcAft>
          <a:spcPct val="0"/>
        </a:spcAft>
        <a:defRPr kumimoji="1" sz="2800" b="1">
          <a:solidFill>
            <a:srgbClr val="003399"/>
          </a:solidFill>
          <a:latin typeface="HY견고딕" pitchFamily="18" charset="-127"/>
          <a:ea typeface="HY견고딕" pitchFamily="18" charset="-127"/>
        </a:defRPr>
      </a:lvl9pPr>
    </p:titleStyle>
    <p:bodyStyle>
      <a:lvl1pPr marL="268288" indent="-268288" algn="l" rtl="0" eaLnBrk="0" fontAlgn="base" latinLnBrk="1" hangingPunct="0">
        <a:spcBef>
          <a:spcPts val="1200"/>
        </a:spcBef>
        <a:spcAft>
          <a:spcPct val="0"/>
        </a:spcAft>
        <a:buClr>
          <a:srgbClr val="6600FF"/>
        </a:buClr>
        <a:buSzPct val="80000"/>
        <a:buBlip>
          <a:blip r:embed="rId9"/>
        </a:buBlip>
        <a:defRPr kumimoji="1">
          <a:solidFill>
            <a:srgbClr val="0D0D0D"/>
          </a:solidFill>
          <a:latin typeface="Arial" pitchFamily="34" charset="0"/>
          <a:ea typeface="HY견고딕" pitchFamily="18" charset="-127"/>
          <a:cs typeface="HY견고딕"/>
        </a:defRPr>
      </a:lvl1pPr>
      <a:lvl2pPr marL="538163" indent="-182563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Blip>
          <a:blip r:embed="rId10"/>
        </a:buBlip>
        <a:defRPr kumimoji="1" sz="1600">
          <a:solidFill>
            <a:srgbClr val="262673"/>
          </a:solidFill>
          <a:latin typeface="Arial" pitchFamily="34" charset="0"/>
          <a:ea typeface="HY중고딕" pitchFamily="18" charset="-127"/>
          <a:cs typeface="HY중고딕"/>
        </a:defRPr>
      </a:lvl2pPr>
      <a:lvl3pPr marL="806450" indent="-182563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Font typeface="Wingdings" pitchFamily="2" charset="2"/>
        <a:buBlip>
          <a:blip r:embed="rId11"/>
        </a:buBlip>
        <a:defRPr kumimoji="1" sz="1400">
          <a:solidFill>
            <a:srgbClr val="240B55"/>
          </a:solidFill>
          <a:latin typeface="Arial" pitchFamily="34" charset="0"/>
          <a:ea typeface="HY중고딕" pitchFamily="18" charset="-127"/>
          <a:cs typeface="HY중고딕"/>
        </a:defRPr>
      </a:lvl3pPr>
      <a:lvl4pPr marL="1076325" indent="-184150" algn="l" rtl="0" eaLnBrk="0" fontAlgn="base" latinLnBrk="1" hangingPunct="0">
        <a:spcBef>
          <a:spcPct val="20000"/>
        </a:spcBef>
        <a:spcAft>
          <a:spcPct val="0"/>
        </a:spcAft>
        <a:buClr>
          <a:srgbClr val="333333"/>
        </a:buClr>
        <a:buSzPct val="80000"/>
        <a:buFont typeface="Wingdings" pitchFamily="2" charset="2"/>
        <a:buChar char="Ø"/>
        <a:defRPr kumimoji="1" sz="1200">
          <a:solidFill>
            <a:srgbClr val="000064"/>
          </a:solidFill>
          <a:latin typeface="Arial" pitchFamily="34" charset="0"/>
          <a:ea typeface="HY중고딕" pitchFamily="18" charset="-127"/>
          <a:cs typeface="HY중고딕"/>
        </a:defRPr>
      </a:lvl4pPr>
      <a:lvl5pPr marL="20574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GulimChe" pitchFamily="49" charset="-127"/>
          <a:ea typeface="GulimChe" pitchFamily="49" charset="-127"/>
          <a:cs typeface="HY중고딕"/>
        </a:defRPr>
      </a:lvl5pPr>
      <a:lvl6pPr marL="25146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6pPr>
      <a:lvl7pPr marL="29718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7pPr>
      <a:lvl8pPr marL="34290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8pPr>
      <a:lvl9pPr marL="38862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kumimoji="1" sz="1000">
          <a:solidFill>
            <a:srgbClr val="000000"/>
          </a:solidFill>
          <a:latin typeface="굴림체" pitchFamily="49" charset="-127"/>
          <a:ea typeface="굴림체" pitchFamily="49" charset="-127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7.jpeg"/><Relationship Id="rId4" Type="http://schemas.openxmlformats.org/officeDocument/2006/relationships/image" Target="../media/image8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1.jpeg"/><Relationship Id="rId5" Type="http://schemas.openxmlformats.org/officeDocument/2006/relationships/image" Target="../media/image100.jpeg"/><Relationship Id="rId4" Type="http://schemas.openxmlformats.org/officeDocument/2006/relationships/package" Target="../embeddings/Microsoft_Office_PowerPoint_______1.pptx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1.jpeg"/><Relationship Id="rId4" Type="http://schemas.openxmlformats.org/officeDocument/2006/relationships/image" Target="../media/image12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7.jpeg"/><Relationship Id="rId4" Type="http://schemas.openxmlformats.org/officeDocument/2006/relationships/image" Target="../media/image12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5.jpeg"/><Relationship Id="rId4" Type="http://schemas.openxmlformats.org/officeDocument/2006/relationships/image" Target="../media/image134.jpe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77825" y="428604"/>
            <a:ext cx="8358188" cy="1285875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sz="40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  <a:t>Report on Typhoon Committee</a:t>
            </a:r>
            <a:br>
              <a:rPr lang="en-US" sz="40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</a:br>
            <a:r>
              <a:rPr lang="en-US" sz="40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  <a:t>WGDRR Activitites and Future Works</a:t>
            </a:r>
            <a:r>
              <a:rPr lang="en-US" sz="38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  <a:t/>
            </a:r>
            <a:br>
              <a:rPr lang="en-US" sz="38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</a:br>
            <a:r>
              <a:rPr lang="en-US" sz="38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803275" y="4017565"/>
            <a:ext cx="7510463" cy="1643063"/>
          </a:xfrm>
        </p:spPr>
        <p:txBody>
          <a:bodyPr anchor="ctr"/>
          <a:lstStyle/>
          <a:p>
            <a:pPr algn="ctr" eaLnBrk="1" hangingPunct="1">
              <a:spcBef>
                <a:spcPct val="0"/>
              </a:spcBef>
              <a:defRPr/>
            </a:pPr>
            <a:r>
              <a:rPr lang="en-US" altLang="ko-KR" sz="24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Tiger Yi  (Yi, </a:t>
            </a:r>
            <a:r>
              <a:rPr lang="en-US" altLang="ko-KR" sz="24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Waon-Ho </a:t>
            </a:r>
            <a:r>
              <a:rPr lang="ko-KR" altLang="en-US" sz="2400" b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李 </a:t>
            </a:r>
            <a:r>
              <a:rPr lang="ko-KR" altLang="en-US" sz="24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元 虎</a:t>
            </a:r>
            <a:r>
              <a:rPr lang="en-US" altLang="ko-KR" sz="24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) </a:t>
            </a:r>
          </a:p>
          <a:p>
            <a:pPr algn="ctr" eaLnBrk="1" hangingPunct="1">
              <a:spcBef>
                <a:spcPct val="0"/>
              </a:spcBef>
              <a:defRPr/>
            </a:pPr>
            <a:r>
              <a:rPr lang="en-US" altLang="ko-KR" sz="21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Chair of WGDRR, Typhoon Committee</a:t>
            </a:r>
          </a:p>
          <a:p>
            <a:pPr algn="ctr" eaLnBrk="1" hangingPunct="1">
              <a:spcBef>
                <a:spcPct val="0"/>
              </a:spcBef>
              <a:defRPr/>
            </a:pPr>
            <a:r>
              <a:rPr lang="en-US" altLang="ko-KR" sz="2100" b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Former Director </a:t>
            </a:r>
            <a:r>
              <a:rPr lang="en-US" altLang="ko-KR" sz="21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of </a:t>
            </a:r>
            <a:r>
              <a:rPr lang="en-US" altLang="ko-KR" sz="2100" b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NIDP</a:t>
            </a:r>
            <a:endParaRPr lang="en-US" altLang="ko-KR" sz="2100" b="1" noProof="1">
              <a:solidFill>
                <a:schemeClr val="tx1">
                  <a:lumMod val="75000"/>
                  <a:lumOff val="25000"/>
                </a:schemeClr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  <a:p>
            <a:pPr algn="ctr" eaLnBrk="1" hangingPunct="1">
              <a:spcBef>
                <a:spcPct val="0"/>
              </a:spcBef>
              <a:defRPr/>
            </a:pPr>
            <a:r>
              <a:rPr lang="en-US" altLang="ko-KR" sz="2100" b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Professor of Kwangwoon </a:t>
            </a:r>
            <a:r>
              <a:rPr lang="en-US" altLang="ko-KR" sz="2100" b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University</a:t>
            </a:r>
            <a:endParaRPr lang="ko-KR" sz="2100" b="1" noProof="1">
              <a:solidFill>
                <a:schemeClr val="tx1">
                  <a:lumMod val="75000"/>
                  <a:lumOff val="25000"/>
                </a:schemeClr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gray">
          <a:xfrm>
            <a:off x="817563" y="2500306"/>
            <a:ext cx="7510462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algn="ctr" eaLnBrk="0" fontAlgn="auto" hangingPunct="0">
              <a:spcBef>
                <a:spcPct val="60000"/>
              </a:spcBef>
              <a:spcAft>
                <a:spcPts val="0"/>
              </a:spcAft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ko-KR" sz="2400" b="1" kern="0" noProof="1">
                <a:solidFill>
                  <a:schemeClr val="bg1"/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2010. 9. </a:t>
            </a:r>
            <a:r>
              <a:rPr lang="en-US" altLang="ko-KR" sz="2400" b="1" kern="0" noProof="1" smtClean="0">
                <a:solidFill>
                  <a:schemeClr val="bg1"/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9</a:t>
            </a:r>
            <a:endParaRPr lang="en-US" sz="2400" b="1" kern="0" noProof="1">
              <a:solidFill>
                <a:schemeClr val="bg1"/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Contents</a:t>
            </a:r>
            <a:endParaRPr lang="ko-KR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5602" name="Group 3"/>
          <p:cNvGrpSpPr>
            <a:grpSpLocks/>
          </p:cNvGrpSpPr>
          <p:nvPr/>
        </p:nvGrpSpPr>
        <p:grpSpPr bwMode="auto">
          <a:xfrm>
            <a:off x="1908175" y="1928813"/>
            <a:ext cx="5307013" cy="503237"/>
            <a:chOff x="2704" y="949"/>
            <a:chExt cx="2676" cy="317"/>
          </a:xfrm>
        </p:grpSpPr>
        <p:sp>
          <p:nvSpPr>
            <p:cNvPr id="44" name="Rectangle 4"/>
            <p:cNvSpPr>
              <a:spLocks noChangeArrowheads="1"/>
            </p:cNvSpPr>
            <p:nvPr/>
          </p:nvSpPr>
          <p:spPr bwMode="auto">
            <a:xfrm>
              <a:off x="2704" y="949"/>
              <a:ext cx="356" cy="317"/>
            </a:xfrm>
            <a:prstGeom prst="rect">
              <a:avLst/>
            </a:prstGeom>
            <a:solidFill>
              <a:srgbClr val="4B566D"/>
            </a:solidFill>
            <a:ln w="12700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90000" tIns="46800" rIns="90000" bIns="46800" anchor="ctr"/>
            <a:lstStyle/>
            <a:p>
              <a:pPr algn="ctr" eaLnBrk="0" fontAlgn="t" latinLnBrk="1" hangingPunct="0">
                <a:defRPr/>
              </a:pPr>
              <a:r>
                <a:rPr lang="en-US" altLang="ko-KR" b="1">
                  <a:solidFill>
                    <a:srgbClr val="FFFFFF"/>
                  </a:solidFill>
                  <a:latin typeface="Garamond" pitchFamily="18" charset="0"/>
                  <a:ea typeface="Gulim" pitchFamily="34" charset="-127"/>
                </a:rPr>
                <a:t>1</a:t>
              </a:r>
            </a:p>
          </p:txBody>
        </p:sp>
        <p:sp>
          <p:nvSpPr>
            <p:cNvPr id="45" name="Rectangle 5"/>
            <p:cNvSpPr>
              <a:spLocks noChangeArrowheads="1"/>
            </p:cNvSpPr>
            <p:nvPr/>
          </p:nvSpPr>
          <p:spPr bwMode="auto">
            <a:xfrm>
              <a:off x="3065" y="949"/>
              <a:ext cx="2315" cy="317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270000" tIns="46800" rIns="90000" bIns="46800" anchor="ctr"/>
            <a:lstStyle/>
            <a:p>
              <a:pPr marL="3584575" indent="-3584575" eaLnBrk="0" fontAlgn="t" latinLnBrk="1" hangingPunct="0">
                <a:defRPr/>
              </a:pPr>
              <a:r>
                <a:rPr lang="en-US" altLang="ko-KR" sz="2200" b="1" dirty="0">
                  <a:solidFill>
                    <a:srgbClr val="333333"/>
                  </a:solidFill>
                  <a:latin typeface="Garamond" pitchFamily="18" charset="0"/>
                  <a:ea typeface="Gulim" pitchFamily="34" charset="-127"/>
                </a:rPr>
                <a:t>Activities of TC &amp; </a:t>
              </a:r>
              <a:r>
                <a:rPr lang="en-US" altLang="ko-KR" sz="2200" b="1" dirty="0" smtClean="0">
                  <a:solidFill>
                    <a:srgbClr val="333333"/>
                  </a:solidFill>
                  <a:latin typeface="Garamond" pitchFamily="18" charset="0"/>
                  <a:ea typeface="Gulim" pitchFamily="34" charset="-127"/>
                </a:rPr>
                <a:t>WGDRR</a:t>
              </a:r>
              <a:endParaRPr lang="ko-KR" altLang="en-US" sz="2200" b="1" dirty="0">
                <a:solidFill>
                  <a:srgbClr val="333333"/>
                </a:solidFill>
                <a:latin typeface="Garamond" pitchFamily="18" charset="0"/>
                <a:ea typeface="Gulim" pitchFamily="34" charset="-127"/>
              </a:endParaRPr>
            </a:p>
          </p:txBody>
        </p:sp>
      </p:grpSp>
      <p:grpSp>
        <p:nvGrpSpPr>
          <p:cNvPr id="25603" name="Group 3"/>
          <p:cNvGrpSpPr>
            <a:grpSpLocks/>
          </p:cNvGrpSpPr>
          <p:nvPr/>
        </p:nvGrpSpPr>
        <p:grpSpPr bwMode="auto">
          <a:xfrm>
            <a:off x="1908175" y="3286125"/>
            <a:ext cx="5307013" cy="503238"/>
            <a:chOff x="2704" y="949"/>
            <a:chExt cx="2676" cy="317"/>
          </a:xfrm>
        </p:grpSpPr>
        <p:sp>
          <p:nvSpPr>
            <p:cNvPr id="47" name="Rectangle 4"/>
            <p:cNvSpPr>
              <a:spLocks noChangeArrowheads="1"/>
            </p:cNvSpPr>
            <p:nvPr/>
          </p:nvSpPr>
          <p:spPr bwMode="auto">
            <a:xfrm>
              <a:off x="2704" y="949"/>
              <a:ext cx="356" cy="317"/>
            </a:xfrm>
            <a:prstGeom prst="rect">
              <a:avLst/>
            </a:prstGeom>
            <a:solidFill>
              <a:srgbClr val="4B566D"/>
            </a:solidFill>
            <a:ln w="12700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90000" tIns="46800" rIns="90000" bIns="46800" anchor="ctr"/>
            <a:lstStyle/>
            <a:p>
              <a:pPr algn="ctr" eaLnBrk="0" fontAlgn="t" latinLnBrk="1" hangingPunct="0">
                <a:defRPr/>
              </a:pPr>
              <a:r>
                <a:rPr lang="en-US" altLang="ko-KR" b="1">
                  <a:solidFill>
                    <a:srgbClr val="FFFFFF"/>
                  </a:solidFill>
                  <a:latin typeface="Garamond" pitchFamily="18" charset="0"/>
                  <a:ea typeface="Gulim" pitchFamily="34" charset="-127"/>
                </a:rPr>
                <a:t>2</a:t>
              </a:r>
            </a:p>
          </p:txBody>
        </p:sp>
        <p:sp>
          <p:nvSpPr>
            <p:cNvPr id="48" name="Rectangle 5"/>
            <p:cNvSpPr>
              <a:spLocks noChangeArrowheads="1"/>
            </p:cNvSpPr>
            <p:nvPr/>
          </p:nvSpPr>
          <p:spPr bwMode="auto">
            <a:xfrm>
              <a:off x="3065" y="949"/>
              <a:ext cx="2315" cy="317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270000" tIns="46800" rIns="90000" bIns="46800" anchor="ctr"/>
            <a:lstStyle/>
            <a:p>
              <a:pPr marL="3584575" indent="-3584575" eaLnBrk="0" fontAlgn="t" latinLnBrk="1" hangingPunct="0">
                <a:defRPr/>
              </a:pPr>
              <a:r>
                <a:rPr lang="en-US" altLang="ko-KR" sz="2200" b="1" dirty="0">
                  <a:solidFill>
                    <a:srgbClr val="333333"/>
                  </a:solidFill>
                  <a:latin typeface="Garamond" pitchFamily="18" charset="0"/>
                  <a:ea typeface="Gulim" pitchFamily="34" charset="-127"/>
                </a:rPr>
                <a:t>Report on Parallel Session</a:t>
              </a:r>
              <a:endParaRPr lang="ko-KR" altLang="en-US" sz="2200" b="1" dirty="0">
                <a:solidFill>
                  <a:srgbClr val="333333"/>
                </a:solidFill>
                <a:latin typeface="Garamond" pitchFamily="18" charset="0"/>
                <a:ea typeface="Gulim" pitchFamily="34" charset="-127"/>
              </a:endParaRPr>
            </a:p>
          </p:txBody>
        </p:sp>
      </p:grpSp>
      <p:grpSp>
        <p:nvGrpSpPr>
          <p:cNvPr id="25604" name="Group 3"/>
          <p:cNvGrpSpPr>
            <a:grpSpLocks/>
          </p:cNvGrpSpPr>
          <p:nvPr/>
        </p:nvGrpSpPr>
        <p:grpSpPr bwMode="auto">
          <a:xfrm>
            <a:off x="1908175" y="4640263"/>
            <a:ext cx="5307013" cy="503237"/>
            <a:chOff x="2704" y="949"/>
            <a:chExt cx="2676" cy="317"/>
          </a:xfrm>
        </p:grpSpPr>
        <p:sp>
          <p:nvSpPr>
            <p:cNvPr id="51" name="Rectangle 4"/>
            <p:cNvSpPr>
              <a:spLocks noChangeArrowheads="1"/>
            </p:cNvSpPr>
            <p:nvPr/>
          </p:nvSpPr>
          <p:spPr bwMode="auto">
            <a:xfrm>
              <a:off x="2704" y="949"/>
              <a:ext cx="356" cy="317"/>
            </a:xfrm>
            <a:prstGeom prst="rect">
              <a:avLst/>
            </a:prstGeom>
            <a:solidFill>
              <a:srgbClr val="4B566D"/>
            </a:solidFill>
            <a:ln w="12700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90000" tIns="46800" rIns="90000" bIns="46800" anchor="ctr"/>
            <a:lstStyle/>
            <a:p>
              <a:pPr algn="ctr" eaLnBrk="0" fontAlgn="t" latinLnBrk="1" hangingPunct="0">
                <a:defRPr/>
              </a:pPr>
              <a:r>
                <a:rPr lang="en-US" altLang="ko-KR" b="1">
                  <a:solidFill>
                    <a:srgbClr val="FFFFFF"/>
                  </a:solidFill>
                  <a:latin typeface="Garamond" pitchFamily="18" charset="0"/>
                  <a:ea typeface="Gulim" pitchFamily="34" charset="-127"/>
                </a:rPr>
                <a:t>3</a:t>
              </a:r>
            </a:p>
          </p:txBody>
        </p:sp>
        <p:sp>
          <p:nvSpPr>
            <p:cNvPr id="52" name="Rectangle 5"/>
            <p:cNvSpPr>
              <a:spLocks noChangeArrowheads="1"/>
            </p:cNvSpPr>
            <p:nvPr/>
          </p:nvSpPr>
          <p:spPr bwMode="auto">
            <a:xfrm>
              <a:off x="3065" y="949"/>
              <a:ext cx="2315" cy="317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  <a:headEnd/>
              <a:tailEnd/>
            </a:ln>
            <a:effectLst>
              <a:outerShdw dist="25400" dir="5400000" algn="ctr" rotWithShape="0">
                <a:srgbClr val="5F5F5F"/>
              </a:outerShdw>
            </a:effectLst>
          </p:spPr>
          <p:txBody>
            <a:bodyPr wrap="none" lIns="270000" tIns="46800" rIns="90000" bIns="46800" anchor="ctr"/>
            <a:lstStyle/>
            <a:p>
              <a:pPr marL="3584575" indent="-3584575" eaLnBrk="0" fontAlgn="t" latinLnBrk="1" hangingPunct="0">
                <a:defRPr/>
              </a:pPr>
              <a:r>
                <a:rPr lang="en-US" altLang="ko-KR" sz="2200" b="1" dirty="0">
                  <a:solidFill>
                    <a:srgbClr val="333333"/>
                  </a:solidFill>
                  <a:latin typeface="Garamond" pitchFamily="18" charset="0"/>
                  <a:ea typeface="Gulim" pitchFamily="34" charset="-127"/>
                </a:rPr>
                <a:t>Action of Plan and Future Projects</a:t>
              </a:r>
              <a:endParaRPr lang="ko-KR" altLang="en-US" sz="2200" b="1" dirty="0">
                <a:solidFill>
                  <a:srgbClr val="333333"/>
                </a:solidFill>
                <a:latin typeface="Garamond" pitchFamily="18" charset="0"/>
                <a:ea typeface="Gulim" pitchFamily="34" charset="-127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27650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WGDRR</a:t>
            </a:r>
            <a:endParaRPr lang="en-US" altLang="ko-KR" sz="24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TC and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WGDRR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802389" y="2629579"/>
            <a:ext cx="352558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4400" b="1" dirty="0" smtClean="0">
                <a:solidFill>
                  <a:srgbClr val="00B050"/>
                </a:solidFill>
              </a:rPr>
              <a:t>Part I</a:t>
            </a:r>
          </a:p>
          <a:p>
            <a:pPr algn="ctr"/>
            <a:endParaRPr lang="en-US" altLang="ko-KR" sz="2200" b="1" dirty="0" smtClean="0">
              <a:solidFill>
                <a:srgbClr val="00B050"/>
              </a:solidFill>
            </a:endParaRPr>
          </a:p>
          <a:p>
            <a:pPr marL="3584575" lvl="0" indent="-3584575" eaLnBrk="0" fontAlgn="t" latinLnBrk="1" hangingPunct="0">
              <a:defRPr/>
            </a:pPr>
            <a:r>
              <a:rPr lang="en-US" altLang="ko-KR" sz="2200" b="1" dirty="0" smtClean="0">
                <a:solidFill>
                  <a:srgbClr val="00B050"/>
                </a:solidFill>
                <a:latin typeface="Garamond" pitchFamily="18" charset="0"/>
                <a:ea typeface="Gulim" pitchFamily="34" charset="-127"/>
              </a:rPr>
              <a:t>Activities of TC &amp; WGDRR</a:t>
            </a:r>
            <a:endParaRPr lang="ko-KR" altLang="en-US" sz="2200" b="1" dirty="0" smtClean="0">
              <a:solidFill>
                <a:srgbClr val="00B050"/>
              </a:solidFill>
              <a:latin typeface="Garamond" pitchFamily="18" charset="0"/>
              <a:ea typeface="Gulim" pitchFamily="34" charset="-127"/>
            </a:endParaRPr>
          </a:p>
          <a:p>
            <a:pPr algn="ctr"/>
            <a:endParaRPr lang="ko-KR" altLang="en-US" sz="4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1" descr="C:\Users\dacos\Desktop\42차 태풍위원회 총회\사진 및 발표자료\태풍위원회 사진\169CANON\IMG_717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014413"/>
            <a:ext cx="9144000" cy="584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92"/>
          <p:cNvSpPr txBox="1">
            <a:spLocks noChangeArrowheads="1"/>
          </p:cNvSpPr>
          <p:nvPr/>
        </p:nvSpPr>
        <p:spPr bwMode="auto">
          <a:xfrm>
            <a:off x="0" y="1000125"/>
            <a:ext cx="9144000" cy="6186488"/>
          </a:xfrm>
          <a:prstGeom prst="rect">
            <a:avLst/>
          </a:prstGeom>
          <a:solidFill>
            <a:schemeClr val="tx1">
              <a:lumMod val="95000"/>
              <a:lumOff val="5000"/>
              <a:alpha val="79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latinLnBrk="1">
              <a:lnSpc>
                <a:spcPct val="110000"/>
              </a:lnSpc>
              <a:defRPr/>
            </a:pPr>
            <a:endParaRPr lang="en-US" altLang="ko-KR" sz="2000" b="1" dirty="0">
              <a:latin typeface="Times New Roman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ea typeface="Gulim" pitchFamily="34" charset="-127"/>
              </a:rPr>
              <a:t>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Jan.</a:t>
            </a:r>
            <a:r>
              <a:rPr lang="ko-KR" altLang="en-US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17-25, 2010, Singapore</a:t>
            </a: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100</a:t>
            </a:r>
            <a:r>
              <a:rPr lang="ko-KR" altLang="en-US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TC members, UNESCAP,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WMO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Report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of TC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members’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annual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reports 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Presentation of new technology to reduce typhoon related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damages</a:t>
            </a: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Discuss for future works  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b="1" dirty="0">
              <a:latin typeface="Times New Roman" pitchFamily="18" charset="0"/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b="1" dirty="0">
              <a:latin typeface="Times New Roman" pitchFamily="18" charset="0"/>
              <a:ea typeface="Gulim" pitchFamily="34" charset="-127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Activities of  TC and WGDRR</a:t>
            </a:r>
            <a:endParaRPr lang="ko-KR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676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42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nd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TC Session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직사각형 5"/>
          <p:cNvSpPr>
            <a:spLocks noChangeArrowheads="1"/>
          </p:cNvSpPr>
          <p:nvPr/>
        </p:nvSpPr>
        <p:spPr bwMode="auto">
          <a:xfrm>
            <a:off x="539750" y="1357313"/>
            <a:ext cx="84248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23 Experts from 8 TC Members, 2 Experts from TCS, </a:t>
            </a:r>
          </a:p>
          <a:p>
            <a:pPr marL="342900" indent="-342900"/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    1 Expert from UNESCAP </a:t>
            </a:r>
            <a:r>
              <a:rPr lang="en-US" altLang="ko-KR" sz="2400" b="1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ko-KR" sz="2400" b="1" u="sng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Total 26 Experts</a:t>
            </a:r>
            <a:endParaRPr lang="en-US" altLang="ko-KR" sz="2400" b="1" u="sng">
              <a:solidFill>
                <a:srgbClr val="00B050"/>
              </a:solidFill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en-US" altLang="ko-KR" sz="24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Presentations of Member’s Disaster Information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b="1">
                <a:latin typeface="Garamond" pitchFamily="18" charset="0"/>
                <a:ea typeface="新細明體" pitchFamily="18" charset="-120"/>
              </a:rPr>
              <a:t>Progress Report on projects - warning dissemination using an existing platform  and community weather stations</a:t>
            </a: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 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b="1">
                <a:latin typeface="Garamond" pitchFamily="18" charset="0"/>
                <a:ea typeface="標楷體" pitchFamily="65" charset="-120"/>
              </a:rPr>
              <a:t>Community weather station network (Co-WIN) in Hong Kong, China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Scientific Lectures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Discussion on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Strategic Plan with Budget for 2010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Time Frame of 2010  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Jeff proposed to change name of WGDPP to WGDRR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altLang="ko-KR" b="1">
                <a:latin typeface="Garamond" pitchFamily="18" charset="0"/>
                <a:ea typeface="HY동녘M"/>
                <a:cs typeface="HY동녘M"/>
              </a:rPr>
              <a:t>Annual Operation Plan; </a:t>
            </a:r>
            <a:r>
              <a:rPr lang="en-US" altLang="ko-KR" b="1">
                <a:latin typeface="Garamond" pitchFamily="18" charset="0"/>
                <a:ea typeface="Gulim" pitchFamily="34" charset="-127"/>
              </a:rPr>
              <a:t>Publications of typhoon brochure of TC Members</a:t>
            </a:r>
          </a:p>
          <a:p>
            <a:pPr marL="800100" lvl="1" indent="-342900">
              <a:buFont typeface="Wingdings" pitchFamily="2" charset="2"/>
              <a:buChar char="§"/>
            </a:pPr>
            <a:endParaRPr lang="en-US" altLang="ko-KR" b="1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§"/>
            </a:pPr>
            <a:endParaRPr lang="en-US" altLang="ko-KR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§"/>
            </a:pPr>
            <a:endParaRPr lang="en-US" altLang="ko-KR">
              <a:latin typeface="Garamond" pitchFamily="18" charset="0"/>
              <a:ea typeface="HY동녘M"/>
              <a:cs typeface="HY동녘M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6326188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Singapore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8" name="직사각형 6"/>
          <p:cNvSpPr>
            <a:spLocks noChangeArrowheads="1"/>
          </p:cNvSpPr>
          <p:nvPr/>
        </p:nvSpPr>
        <p:spPr bwMode="auto">
          <a:xfrm>
            <a:off x="285750" y="1285875"/>
            <a:ext cx="8786813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Publications of typhoon brochure of TC Members</a:t>
            </a: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To publish </a:t>
            </a:r>
            <a:r>
              <a:rPr lang="en-US" altLang="ko-KR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report on typhoon related damages collected brochures from TC Members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ROK : </a:t>
            </a:r>
            <a:r>
              <a:rPr lang="en-US" altLang="ko-KR" b="1" u="sng" dirty="0" err="1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Rusa</a:t>
            </a:r>
            <a:r>
              <a:rPr lang="en-US" altLang="ko-KR" b="1" u="sng" dirty="0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(2002), </a:t>
            </a:r>
            <a:r>
              <a:rPr lang="en-US" altLang="ko-KR" b="1" u="sng" dirty="0" err="1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Maemi</a:t>
            </a:r>
            <a:r>
              <a:rPr lang="en-US" altLang="ko-KR" b="1" u="sng" dirty="0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(2003), </a:t>
            </a:r>
            <a:r>
              <a:rPr lang="en-US" altLang="ko-KR" b="1" u="sng" dirty="0" err="1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Awinia</a:t>
            </a:r>
            <a:r>
              <a:rPr lang="en-US" altLang="ko-KR" b="1" u="sng" dirty="0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(2006), </a:t>
            </a:r>
            <a:r>
              <a:rPr lang="en-US" altLang="ko-KR" b="1" u="sng" dirty="0" err="1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Nari</a:t>
            </a:r>
            <a:r>
              <a:rPr lang="en-US" altLang="ko-KR" b="1" u="sng" dirty="0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(2007)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,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Bonghwa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(2008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Philippines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(2009), Parma(2009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  <a:endParaRPr lang="en-US" altLang="ko-KR" b="1" dirty="0" smtClean="0">
              <a:solidFill>
                <a:srgbClr val="0070C0"/>
              </a:solidFill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Macao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, China : </a:t>
            </a:r>
            <a:r>
              <a:rPr lang="en-US" altLang="ko-KR" b="1" u="sng" dirty="0" err="1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b="1" u="sng" dirty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(2008</a:t>
            </a:r>
            <a:r>
              <a:rPr lang="en-US" altLang="ko-KR" b="1" u="sng" dirty="0" smtClean="0">
                <a:solidFill>
                  <a:srgbClr val="FF0000"/>
                </a:solidFill>
                <a:latin typeface="Garamond" pitchFamily="18" charset="0"/>
                <a:ea typeface="Gulim" pitchFamily="34" charset="-127"/>
              </a:rPr>
              <a:t>)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,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USA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Bongsunhwa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(2002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Viet Nam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 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China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Morakot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 </a:t>
            </a:r>
            <a:endParaRPr lang="en-US" altLang="ko-KR" b="1" dirty="0">
              <a:solidFill>
                <a:srgbClr val="0070C0"/>
              </a:solidFill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Lao PDR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</a:t>
            </a:r>
            <a:endParaRPr lang="en-US" altLang="ko-KR" b="1" dirty="0">
              <a:solidFill>
                <a:srgbClr val="0070C0"/>
              </a:solidFill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Hong Kong, China :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(2008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),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support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the publications of typhoon brochure of TC Members and the organization of public education events to raise public awareness on DRR jointly with WMO DRR Program and UN/ISDR, as well as WGM and WGH, and </a:t>
            </a:r>
            <a:endParaRPr lang="en-US" altLang="ko-KR" dirty="0" smtClean="0">
              <a:latin typeface="Garamond" pitchFamily="18" charset="0"/>
              <a:ea typeface="Gulim" pitchFamily="34" charset="-127"/>
            </a:endParaRPr>
          </a:p>
          <a:p>
            <a:pPr marL="800100" lvl="1" indent="-342900"/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       </a:t>
            </a:r>
            <a:r>
              <a:rPr lang="en-US" altLang="ko-KR" b="1" dirty="0" smtClean="0">
                <a:latin typeface="Garamond" pitchFamily="18" charset="0"/>
                <a:ea typeface="Gulim" pitchFamily="34" charset="-127"/>
              </a:rPr>
              <a:t>to consider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if these would need to be added during the mission </a:t>
            </a:r>
            <a:endParaRPr lang="en-US" altLang="ko-KR" dirty="0">
              <a:latin typeface="Garamond" pitchFamily="18" charset="0"/>
              <a:ea typeface="HY동녘M"/>
              <a:cs typeface="HY동녘M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Rusa(2002)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9221" name="Picture 5" descr="D:\2009\08 국외출장\090810 태풍위원회 공동워크샵\소장님 발표자료\태풍 '루사' 영문 브로셔\page-00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5" descr="D:\2009\08 국외출장\090810 태풍위원회 공동워크샵\소장님 발표자료\태풍 '루사' 영문 브로셔\page-0001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9363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220" name="Picture 4" descr="D:\2009\08 국외출장\090810 태풍위원회 공동워크샵\소장님 발표자료\태풍 '루사' 영문 브로셔\page-0004.jpg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33963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4" descr="D:\2009\08 국외출장\090810 태풍위원회 공동워크샵\소장님 발표자료\태풍 '루사' 영문 브로셔\page-0004.jpg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9675" y="2205038"/>
            <a:ext cx="151130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Rusa(2002)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14" name="Picture 1" descr="D:\2009\08 국외출장\090810 태풍위원회 공동워크샵\소장님 발표자료\태풍 '루사' 영문 브로셔\page-0002.jpg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154781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44" name="Picture 4" descr="D:\2009\08 국외출장\090810 태풍위원회 공동워크샵\소장님 발표자료\태풍 '루사' 영문 브로셔\page-0002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2575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3" descr="D:\2009\08 국외출장\090810 태풍위원회 공동워크샵\소장님 발표자료\태풍 '루사' 영문 브로셔\page-0003.jpg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8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43" name="Picture 3" descr="D:\2009\08 국외출장\090810 태풍위원회 공동워크샵\소장님 발표자료\태풍 '루사' 영문 브로셔\page-000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91300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Maemi(2003)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6" name="Picture 7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14563"/>
            <a:ext cx="2484438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313" y="2214563"/>
            <a:ext cx="2486025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5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5" y="2214563"/>
            <a:ext cx="2484438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38" y="2214563"/>
            <a:ext cx="1584325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Maemi(2003)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17" name="Picture 2" descr="D:\2009\08 국외출장\090810 태풍위원회 공동워크샵\소장님 발표자료\태풍 '매니' 영문 브로셔\태풍매미-영문브로셔_페이지_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15700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2" descr="D:\2009\08 국외출장\090810 태풍위원회 공동워크샵\소장님 발표자료\태풍 '매니' 영문 브로셔\태풍매미-영문브로셔_페이지_2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25" y="2205038"/>
            <a:ext cx="24844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2" descr="D:\2009\08 국외출장\090810 태풍위원회 공동워크샵\소장님 발표자료\태풍 '매니' 영문 브로셔\태풍매미-영문브로셔_페이지_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8" y="2205038"/>
            <a:ext cx="248285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4754" name="Picture 2" descr="D:\2009\08 국외출장\090810 태풍위원회 공동워크샵\소장님 발표자료\태풍 '매니' 영문 브로셔\태풍매미-영문브로셔_페이지_2.jpg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50" y="2205038"/>
            <a:ext cx="24844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Nari(2007)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75778" name="Picture 2" descr="D:\2009\08 국외출장\090810 태풍위원회 공동워크샵\소장님 발표자료\태풍 '나리' 영문 브로셔\영문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650" y="2205038"/>
            <a:ext cx="254635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80" name="Picture 4" descr="D:\2009\08 국외출장\090810 태풍위원회 공동워크샵\소장님 발표자료\태풍 '나리' 영문 브로셔\영문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7525" y="2205038"/>
            <a:ext cx="1438275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79" name="Picture 3" descr="D:\2009\08 국외출장\090810 태풍위원회 공동워크샵\소장님 발표자료\태풍 '나리' 영문 브로셔\영문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95800" y="2205038"/>
            <a:ext cx="160020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81" name="Picture 5" descr="D:\2009\08 국외출장\090810 태풍위원회 공동워크샵\소장님 발표자료\태풍 '나리' 영문 브로셔\영문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96000" y="2205038"/>
            <a:ext cx="25479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Nari(2007)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grpSp>
        <p:nvGrpSpPr>
          <p:cNvPr id="9" name="그룹 8"/>
          <p:cNvGrpSpPr/>
          <p:nvPr/>
        </p:nvGrpSpPr>
        <p:grpSpPr>
          <a:xfrm>
            <a:off x="59960" y="2205038"/>
            <a:ext cx="9048750" cy="3600450"/>
            <a:chOff x="0" y="2205038"/>
            <a:chExt cx="9048750" cy="3600450"/>
          </a:xfrm>
        </p:grpSpPr>
        <p:pic>
          <p:nvPicPr>
            <p:cNvPr id="76802" name="Picture 2" descr="D:\2009\08 국외출장\090810 태풍위원회 공동워크샵\소장님 발표자료\태풍 '나리' 영문 브로셔\영문5.jpg"/>
            <p:cNvPicPr>
              <a:picLocks noChangeAspect="1" noChangeArrowheads="1"/>
            </p:cNvPicPr>
            <p:nvPr/>
          </p:nvPicPr>
          <p:blipFill>
            <a:blip r:embed="rId3"/>
            <a:srcRect l="5195"/>
            <a:stretch>
              <a:fillRect/>
            </a:stretch>
          </p:blipFill>
          <p:spPr bwMode="auto">
            <a:xfrm>
              <a:off x="0" y="2205038"/>
              <a:ext cx="2414588" cy="36004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6803" name="Picture 3" descr="D:\2009\08 국외출장\090810 태풍위원회 공동워크샵\소장님 발표자료\태풍 '나리' 영문 브로셔\영문6.jpg"/>
            <p:cNvPicPr>
              <a:picLocks noChangeAspect="1" noChangeArrowheads="1"/>
            </p:cNvPicPr>
            <p:nvPr/>
          </p:nvPicPr>
          <p:blipFill>
            <a:blip r:embed="rId4"/>
            <a:srcRect r="4113"/>
            <a:stretch>
              <a:fillRect/>
            </a:stretch>
          </p:blipFill>
          <p:spPr bwMode="auto">
            <a:xfrm>
              <a:off x="2414588" y="2205038"/>
              <a:ext cx="2443162" cy="36004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6804" name="Picture 4" descr="D:\2009\08 국외출장\090810 태풍위원회 공동워크샵\소장님 발표자료\태풍 '나리' 영문 브로셔\영문7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857750" y="2205038"/>
              <a:ext cx="2547938" cy="36004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6805" name="Picture 5" descr="D:\2009\08 국외출장\090810 태풍위원회 공동워크샵\소장님 발표자료\태풍 '나리' 영문 브로셔\영문8.jpg"/>
            <p:cNvPicPr>
              <a:picLocks noChangeAspect="1" noChangeArrowheads="1"/>
            </p:cNvPicPr>
            <p:nvPr/>
          </p:nvPicPr>
          <p:blipFill>
            <a:blip r:embed="rId6"/>
            <a:srcRect l="14977" r="20525"/>
            <a:stretch>
              <a:fillRect/>
            </a:stretch>
          </p:blipFill>
          <p:spPr bwMode="auto">
            <a:xfrm>
              <a:off x="7405688" y="2205038"/>
              <a:ext cx="1643062" cy="36004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Hagupit(2008)</a:t>
            </a:r>
          </a:p>
        </p:txBody>
      </p:sp>
      <p:pic>
        <p:nvPicPr>
          <p:cNvPr id="48130" name="Picture 1" descr="D:\2009\05 태풍위원회 업무\090902 WMO 보고서(TCDIS 매뉴얼) 발간\Typhoon_HAGUPIT_페이지_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88" y="1239838"/>
            <a:ext cx="1789112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1" name="Picture 2" descr="D:\2009\05 태풍위원회 업무\090902 WMO 보고서(TCDIS 매뉴얼) 발간\Typhoon_HAGUPIT_페이지_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1025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3" descr="D:\2009\05 태풍위원회 업무\090902 WMO 보고서(TCDIS 매뉴얼) 발간\Typhoon_HAGUPIT_페이지_0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3" name="Picture 4" descr="D:\2009\05 태풍위원회 업무\090902 WMO 보고서(TCDIS 매뉴얼) 발간\Typhoon_HAGUPIT_페이지_0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6075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4" name="Picture 5" descr="D:\2009\05 태풍위원회 업무\090902 WMO 보고서(TCDIS 매뉴얼) 발간\Typhoon_HAGUPIT_페이지_0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3450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5" name="Picture 6" descr="D:\2009\05 태풍위원회 업무\090902 WMO 보고서(TCDIS 매뉴얼) 발간\Typhoon_HAGUPIT_페이지_06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263" y="3746500"/>
            <a:ext cx="171767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6" name="Picture 7" descr="D:\2009\05 태풍위원회 업무\090902 WMO 보고서(TCDIS 매뉴얼) 발간\Typhoon_HAGUPIT_페이지_07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908175" y="3746500"/>
            <a:ext cx="1785938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7" name="Picture 8" descr="D:\2009\05 태풍위원회 업무\090902 WMO 보고서(TCDIS 매뉴얼) 발간\Typhoon_HAGUPIT_페이지_08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643313" y="3746500"/>
            <a:ext cx="1785937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8" name="Picture 9" descr="D:\2009\05 태풍위원회 업무\090902 WMO 보고서(TCDIS 매뉴얼) 발간\Typhoon_HAGUPIT_페이지_09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00688" y="3746500"/>
            <a:ext cx="1785937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9" name="Picture 10" descr="D:\2009\05 태풍위원회 업무\090902 WMO 보고서(TCDIS 매뉴얼) 발간\Typhoon_HAGUPIT_페이지_10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215188" y="3746500"/>
            <a:ext cx="1820862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Overview of Expert Mission </a:t>
            </a:r>
          </a:p>
        </p:txBody>
      </p:sp>
      <p:sp>
        <p:nvSpPr>
          <p:cNvPr id="87042" name="TextBox 6"/>
          <p:cNvSpPr txBox="1">
            <a:spLocks noChangeArrowheads="1"/>
          </p:cNvSpPr>
          <p:nvPr/>
        </p:nvSpPr>
        <p:spPr bwMode="auto">
          <a:xfrm>
            <a:off x="539750" y="1285875"/>
            <a:ext cx="8424863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atinLnBrk="1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The 1</a:t>
            </a:r>
            <a:r>
              <a:rPr lang="en-US" altLang="ko-KR" sz="2400" b="1" baseline="30000" dirty="0">
                <a:latin typeface="Garamond" pitchFamily="18" charset="0"/>
                <a:ea typeface="HY동녘M"/>
                <a:cs typeface="Arial" charset="0"/>
              </a:rPr>
              <a:t>st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Expert Mission in 2008</a:t>
            </a:r>
            <a:endParaRPr lang="en-US" altLang="ko-KR" dirty="0">
              <a:ea typeface="HY동녘M"/>
              <a:cs typeface="Arial" charset="0"/>
            </a:endParaRP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2008. 5. 12 ~ 5. 19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For 4 TC Members ; Viet Nam, Lao PDR, Thailand, Philippine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To introduce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the WEB GIS based TCDIS, </a:t>
            </a:r>
          </a:p>
          <a:p>
            <a:pPr latinLnBrk="1"/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    </a:t>
            </a:r>
            <a:r>
              <a:rPr lang="en-US" altLang="ko-KR" b="1" dirty="0" smtClean="0">
                <a:latin typeface="Garamond" pitchFamily="18" charset="0"/>
                <a:ea typeface="HY동녘M"/>
                <a:cs typeface="Arial" charset="0"/>
              </a:rPr>
              <a:t>to </a:t>
            </a:r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collect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disaster related information and data needed for TCDIS and </a:t>
            </a:r>
          </a:p>
          <a:p>
            <a:pPr latinLnBrk="1"/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    </a:t>
            </a:r>
            <a:r>
              <a:rPr lang="en-US" altLang="ko-KR" b="1" dirty="0" smtClean="0">
                <a:latin typeface="Garamond" pitchFamily="18" charset="0"/>
                <a:ea typeface="HY동녘M"/>
                <a:cs typeface="Arial" charset="0"/>
              </a:rPr>
              <a:t>to </a:t>
            </a:r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promote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the use of TCDIS by the governments of the participating Members</a:t>
            </a:r>
            <a:endParaRPr lang="ko-KR" altLang="en-US" dirty="0">
              <a:ea typeface="Gulim" pitchFamily="34" charset="-127"/>
              <a:cs typeface="Arial" charset="0"/>
            </a:endParaRPr>
          </a:p>
        </p:txBody>
      </p:sp>
      <p:sp>
        <p:nvSpPr>
          <p:cNvPr id="87043" name="TextBox 12"/>
          <p:cNvSpPr txBox="1">
            <a:spLocks noChangeArrowheads="1"/>
          </p:cNvSpPr>
          <p:nvPr/>
        </p:nvSpPr>
        <p:spPr bwMode="auto">
          <a:xfrm>
            <a:off x="539750" y="3143250"/>
            <a:ext cx="8424863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atinLnBrk="1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The 2</a:t>
            </a:r>
            <a:r>
              <a:rPr lang="en-US" altLang="ko-KR" sz="2400" b="1" baseline="30000" dirty="0">
                <a:latin typeface="Garamond" pitchFamily="18" charset="0"/>
                <a:ea typeface="HY동녘M"/>
                <a:cs typeface="Arial" charset="0"/>
              </a:rPr>
              <a:t>nd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Expert Mission in 2009</a:t>
            </a:r>
            <a:endParaRPr lang="en-US" altLang="ko-KR" dirty="0">
              <a:ea typeface="HY동녘M"/>
              <a:cs typeface="Arial" charset="0"/>
            </a:endParaRP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2009. 3. 2 ~ 3. 7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For 1 TC Members, Viet Nam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Participants</a:t>
            </a:r>
          </a:p>
          <a:p>
            <a:pPr marL="893763" lvl="1" indent="-165100" latinLnBrk="1">
              <a:buFont typeface="Arial" charset="0"/>
              <a:buChar char="•"/>
            </a:pPr>
            <a:r>
              <a:rPr lang="en-US" altLang="ko-KR" sz="1600" dirty="0">
                <a:latin typeface="Garamond" pitchFamily="18" charset="0"/>
                <a:ea typeface="HY동녘M"/>
                <a:cs typeface="Arial" charset="0"/>
              </a:rPr>
              <a:t>National Center for Hydro-Meteorological Forecasting of Viet Nam in </a:t>
            </a:r>
            <a:r>
              <a:rPr lang="en-US" altLang="ko-KR" sz="1600" b="1" dirty="0">
                <a:latin typeface="Garamond" pitchFamily="18" charset="0"/>
                <a:ea typeface="HY동녘M"/>
                <a:cs typeface="Arial" charset="0"/>
              </a:rPr>
              <a:t>Ha </a:t>
            </a:r>
            <a:r>
              <a:rPr lang="en-US" altLang="ko-KR" sz="1600" b="1" dirty="0" err="1">
                <a:latin typeface="Garamond" pitchFamily="18" charset="0"/>
                <a:ea typeface="HY동녘M"/>
                <a:cs typeface="Arial" charset="0"/>
              </a:rPr>
              <a:t>Noi</a:t>
            </a:r>
            <a:r>
              <a:rPr lang="en-US" altLang="ko-KR" sz="1600" b="1" dirty="0">
                <a:latin typeface="Garamond" pitchFamily="18" charset="0"/>
                <a:ea typeface="HY동녘M"/>
                <a:cs typeface="Arial" charset="0"/>
              </a:rPr>
              <a:t> </a:t>
            </a:r>
          </a:p>
          <a:p>
            <a:pPr marL="893763" lvl="1" indent="-165100" latinLnBrk="1">
              <a:buFont typeface="Arial" charset="0"/>
              <a:buChar char="•"/>
            </a:pPr>
            <a:r>
              <a:rPr lang="en-US" altLang="ko-KR" sz="1600" dirty="0">
                <a:latin typeface="Garamond" pitchFamily="18" charset="0"/>
                <a:ea typeface="HY동녘M"/>
                <a:cs typeface="Arial" charset="0"/>
              </a:rPr>
              <a:t>Department of Dyke and Flood, Storm Control in </a:t>
            </a:r>
            <a:r>
              <a:rPr lang="en-US" altLang="ko-KR" sz="1600" b="1" dirty="0" err="1">
                <a:latin typeface="Garamond" pitchFamily="18" charset="0"/>
                <a:ea typeface="HY동녘M"/>
                <a:cs typeface="Arial" charset="0"/>
              </a:rPr>
              <a:t>Da</a:t>
            </a:r>
            <a:r>
              <a:rPr lang="en-US" altLang="ko-KR" sz="1600" b="1" dirty="0">
                <a:latin typeface="Garamond" pitchFamily="18" charset="0"/>
                <a:ea typeface="HY동녘M"/>
                <a:cs typeface="Arial" charset="0"/>
              </a:rPr>
              <a:t> Nang</a:t>
            </a:r>
          </a:p>
          <a:p>
            <a:pPr marL="893763" lvl="1" indent="-165100" latinLnBrk="1">
              <a:buFont typeface="Arial" charset="0"/>
              <a:buChar char="•"/>
            </a:pPr>
            <a:r>
              <a:rPr lang="en-US" altLang="ko-KR" sz="1600" dirty="0">
                <a:latin typeface="Garamond" pitchFamily="18" charset="0"/>
                <a:ea typeface="HY동녘M"/>
                <a:cs typeface="Arial" charset="0"/>
              </a:rPr>
              <a:t>Department of Dyke and Flood, Storm Control in </a:t>
            </a:r>
            <a:r>
              <a:rPr lang="en-US" altLang="ko-KR" sz="1600" b="1" dirty="0">
                <a:latin typeface="Garamond" pitchFamily="18" charset="0"/>
                <a:ea typeface="HY동녘M"/>
                <a:cs typeface="Arial" charset="0"/>
              </a:rPr>
              <a:t>Ho Chi Minh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Expert Team</a:t>
            </a:r>
          </a:p>
          <a:p>
            <a:pPr marL="893763" lvl="1" indent="-165100" latinLnBrk="1">
              <a:buFont typeface="Arial" charset="0"/>
              <a:buChar char="•"/>
            </a:pPr>
            <a:r>
              <a:rPr lang="en-US" altLang="ko-KR" sz="1600" dirty="0" err="1">
                <a:latin typeface="Garamond" pitchFamily="18" charset="0"/>
                <a:ea typeface="HY동녘M"/>
                <a:cs typeface="Arial" charset="0"/>
              </a:rPr>
              <a:t>Waon</a:t>
            </a:r>
            <a:r>
              <a:rPr lang="en-US" altLang="ko-KR" sz="1600" dirty="0">
                <a:latin typeface="Garamond" pitchFamily="18" charset="0"/>
                <a:ea typeface="HY동녘M"/>
                <a:cs typeface="Arial" charset="0"/>
              </a:rPr>
              <a:t>-ho Yi (NIDP), Tae Sung Cheong (NIDP), </a:t>
            </a:r>
            <a:r>
              <a:rPr lang="en-US" altLang="ko-KR" sz="1600" dirty="0" err="1">
                <a:latin typeface="Garamond" pitchFamily="18" charset="0"/>
                <a:ea typeface="HY동녘M"/>
                <a:cs typeface="Arial" charset="0"/>
              </a:rPr>
              <a:t>Eun</a:t>
            </a:r>
            <a:r>
              <a:rPr lang="en-US" altLang="ko-KR" sz="1600" dirty="0">
                <a:latin typeface="Garamond" pitchFamily="18" charset="0"/>
                <a:ea typeface="HY동녘M"/>
                <a:cs typeface="Arial" charset="0"/>
              </a:rPr>
              <a:t>-Mi Chang (KSIC Corp.)</a:t>
            </a:r>
          </a:p>
          <a:p>
            <a:pPr latinLnBrk="1">
              <a:buFont typeface="Wingdings" pitchFamily="2" charset="2"/>
              <a:buChar char="ü"/>
            </a:pPr>
            <a:r>
              <a:rPr lang="en-US" altLang="ko-KR" b="1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To demonstrate </a:t>
            </a:r>
            <a:r>
              <a:rPr lang="en-US" altLang="ko-KR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for officials in Viet Nam, </a:t>
            </a:r>
          </a:p>
          <a:p>
            <a:pPr latinLnBrk="1"/>
            <a:r>
              <a:rPr lang="en-US" altLang="ko-KR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   </a:t>
            </a:r>
            <a:r>
              <a:rPr lang="en-US" altLang="ko-KR" dirty="0" smtClean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b="1" dirty="0" smtClean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to </a:t>
            </a:r>
            <a:r>
              <a:rPr lang="en-US" altLang="ko-KR" b="1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discuss </a:t>
            </a:r>
            <a:r>
              <a:rPr lang="en-US" altLang="ko-KR" dirty="0">
                <a:solidFill>
                  <a:srgbClr val="000000"/>
                </a:solidFill>
                <a:latin typeface="Garamond" pitchFamily="18" charset="0"/>
                <a:ea typeface="HY동녘M"/>
                <a:cs typeface="Arial" charset="0"/>
              </a:rPr>
              <a:t>about improvement of GUI of WGTCDIS system and practical use</a:t>
            </a:r>
            <a:endParaRPr lang="ko-KR" altLang="en-US" dirty="0">
              <a:ea typeface="Gulim" pitchFamily="34" charset="-127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TC and WGDPP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Expert Mission on Hanoi</a:t>
            </a:r>
          </a:p>
        </p:txBody>
      </p:sp>
      <p:pic>
        <p:nvPicPr>
          <p:cNvPr id="89090" name="Picture 3" descr="F:\Dacos\방재연구소\출장업무\태풍위원회\2009\Expert Mission\결과정리\사진\photos_hanoi\사진 0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64063" y="1000125"/>
            <a:ext cx="4576762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091" name="Picture 4" descr="F:\Dacos\방재연구소\출장업무\태풍위원회\2009\Expert Mission\결과정리\사진\photos_hanoi\사진 04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87775"/>
            <a:ext cx="4575175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092" name="Picture 5" descr="F:\Dacos\방재연구소\출장업무\태풍위원회\2009\Expert Mission\결과정리\사진\photos_hanoi\사진 06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1000125"/>
            <a:ext cx="4565650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093" name="Picture 6" descr="F:\Dacos\방재연구소\출장업무\태풍위원회\2009\Expert Mission\결과정리\사진\photos_hanoi\사진 07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786188"/>
            <a:ext cx="4572000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342168" y="3714752"/>
            <a:ext cx="8424863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Narrow" pitchFamily="34" charset="0"/>
                <a:ea typeface="HY동녘M" pitchFamily="18" charset="-127"/>
                <a:cs typeface="Arial" pitchFamily="34" charset="0"/>
              </a:rPr>
              <a:t> National Center for Hydro-Meteorological Forecasting of Viet Nam</a:t>
            </a:r>
            <a:endParaRPr lang="ko-KR" altLang="en-US" dirty="0"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  <a:latin typeface="Arial Narrow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143636" y="4110343"/>
            <a:ext cx="1143074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Mistral" pitchFamily="66" charset="0"/>
                <a:ea typeface="HY동녘M" pitchFamily="18" charset="-127"/>
                <a:cs typeface="Arial" pitchFamily="34" charset="0"/>
              </a:rPr>
              <a:t>Ha </a:t>
            </a:r>
            <a:r>
              <a:rPr lang="en-US" altLang="ko-KR" sz="2400" b="1" dirty="0" err="1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Mistral" pitchFamily="66" charset="0"/>
                <a:ea typeface="HY동녘M" pitchFamily="18" charset="-127"/>
                <a:cs typeface="Arial" pitchFamily="34" charset="0"/>
              </a:rPr>
              <a:t>noi</a:t>
            </a:r>
            <a:endParaRPr lang="ko-KR" altLang="en-US" dirty="0">
              <a:solidFill>
                <a:schemeClr val="bg1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  <a:latin typeface="Mistral" pitchFamily="66" charset="0"/>
            </a:endParaRPr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TC and WGDPP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7" name="Picture 7" descr="F:\Dacos\방재연구소\출장업무\태풍위원회\2009\Expert Mission\결과정리\사진\photos_danang\사진 1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714750"/>
            <a:ext cx="468312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38" name="Picture 4" descr="F:\Dacos\방재연구소\출장업무\태풍위원회\2009\Expert Mission\결과정리\사진\photos_danang\사진 09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89363"/>
            <a:ext cx="4572000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39" name="Picture 2" descr="F:\Dacos\방재연구소\출장업무\태풍위원회\2009\Expert Mission\결과정리\사진\photos_danang\사진 11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1000125"/>
            <a:ext cx="4576763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40" name="Picture 3" descr="F:\Dacos\방재연구소\출장업무\태풍위원회\2009\Expert Mission\결과정리\사진\photos_danang\사진 09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1000125"/>
            <a:ext cx="4576763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626310" y="3714752"/>
            <a:ext cx="5889638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Narrow" pitchFamily="34" charset="0"/>
                <a:ea typeface="HY동녘M" pitchFamily="18" charset="-127"/>
                <a:cs typeface="Arial" pitchFamily="34" charset="0"/>
              </a:rPr>
              <a:t> Department of Dyke and Flood, Storm Control</a:t>
            </a:r>
            <a:endParaRPr lang="ko-KR" altLang="en-US" dirty="0"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  <a:latin typeface="Arial Narrow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143636" y="4110343"/>
            <a:ext cx="1143074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 err="1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Mistral" pitchFamily="66" charset="0"/>
                <a:ea typeface="HY동녘M" pitchFamily="18" charset="-127"/>
                <a:cs typeface="Arial" pitchFamily="34" charset="0"/>
              </a:rPr>
              <a:t>Da</a:t>
            </a: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Mistral" pitchFamily="66" charset="0"/>
                <a:ea typeface="HY동녘M" pitchFamily="18" charset="-127"/>
                <a:cs typeface="Arial" pitchFamily="34" charset="0"/>
              </a:rPr>
              <a:t> Nang</a:t>
            </a:r>
          </a:p>
        </p:txBody>
      </p:sp>
      <p:sp>
        <p:nvSpPr>
          <p:cNvPr id="9114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Expert Mission on Da Nang</a:t>
            </a: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TC and WGDPP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5" name="Picture 4" descr="F:\Dacos\방재연구소\출장업무\태풍위원회\2009\Expert Mission\결과정리\사진\photos_hochimin\DSC_003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786188"/>
            <a:ext cx="4572000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186" name="Picture 3" descr="F:\Dacos\방재연구소\출장업무\태풍위원회\2009\Expert Mission\결과정리\사진\photos_hochimin\DSC_002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89363"/>
            <a:ext cx="4572000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187" name="Picture 1" descr="F:\Dacos\방재연구소\출장업무\태풍위원회\2009\Expert Mission\결과정리\사진\photos_hochimin\DSC_001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1000125"/>
            <a:ext cx="4575175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188" name="Picture 2" descr="F:\Dacos\방재연구소\출장업무\태풍위원회\2009\Expert Mission\결과정리\사진\photos_hochimin\DSC_002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1000125"/>
            <a:ext cx="4572000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626310" y="3714752"/>
            <a:ext cx="5889638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Narrow" pitchFamily="34" charset="0"/>
                <a:ea typeface="HY동녘M" pitchFamily="18" charset="-127"/>
                <a:cs typeface="Arial" pitchFamily="34" charset="0"/>
              </a:rPr>
              <a:t>Department of Dyke and Flood, Storm Control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72132" y="4110343"/>
            <a:ext cx="2071768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lvl="1" algn="ctr" fontAlgn="auto" latinLnBrk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Mistral" pitchFamily="66" charset="0"/>
                <a:ea typeface="HY동녘M" pitchFamily="18" charset="-127"/>
                <a:cs typeface="Arial" pitchFamily="34" charset="0"/>
              </a:rPr>
              <a:t> Ho Chi Minh</a:t>
            </a:r>
          </a:p>
        </p:txBody>
      </p:sp>
      <p:sp>
        <p:nvSpPr>
          <p:cNvPr id="93191" name="Rectangle 5"/>
          <p:cNvSpPr>
            <a:spLocks noChangeArrowheads="1"/>
          </p:cNvSpPr>
          <p:nvPr/>
        </p:nvSpPr>
        <p:spPr bwMode="auto">
          <a:xfrm>
            <a:off x="4140200" y="428625"/>
            <a:ext cx="4832350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Expert Mission on Ho Chi Minh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TC and WGDPP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3" name="Picture 2" descr="C:\DOCUME~1\ADMINI~1\LOCALS~1\Temp\Hnc\BinData\EMB000009d0563d.jpg"/>
          <p:cNvPicPr>
            <a:picLocks noChangeAspect="1" noChangeArrowheads="1"/>
          </p:cNvPicPr>
          <p:nvPr/>
        </p:nvPicPr>
        <p:blipFill>
          <a:blip r:embed="rId3">
            <a:lum bright="10000"/>
          </a:blip>
          <a:srcRect/>
          <a:stretch>
            <a:fillRect/>
          </a:stretch>
        </p:blipFill>
        <p:spPr bwMode="auto">
          <a:xfrm>
            <a:off x="0" y="1000125"/>
            <a:ext cx="9144000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357158" y="1392873"/>
            <a:ext cx="8424863" cy="489364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 Training for usage of WGTCDIS with WGTCDIS manual and for data input and operating system</a:t>
            </a: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en-US" altLang="ko-KR" sz="2400" b="1" dirty="0">
              <a:solidFill>
                <a:schemeClr val="bg1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 For improvement of WGTCDIS, it was requested to provide typhoon disaster related information of Viet Nam</a:t>
            </a: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en-US" altLang="ko-KR" sz="2400" b="1" dirty="0">
              <a:solidFill>
                <a:schemeClr val="bg1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 Continue to work for calibration and validation of new coming typhoon to upgrade estimation methods to find similar typhoon trajectory and assess damages </a:t>
            </a: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defRPr/>
            </a:pPr>
            <a:endParaRPr lang="en-US" altLang="ko-KR" sz="2400" b="1" dirty="0">
              <a:solidFill>
                <a:schemeClr val="bg1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182563" indent="-182563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 Participants from Viet Nam gave their appreciate expression to NEMA and strong </a:t>
            </a:r>
            <a:r>
              <a:rPr lang="en-US" altLang="ko-KR" sz="2400" b="1" dirty="0" smtClean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message </a:t>
            </a:r>
            <a:r>
              <a:rPr lang="en-US" altLang="ko-KR" sz="2400" b="1" dirty="0">
                <a:solidFill>
                  <a:schemeClr val="bg1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Garamond" pitchFamily="18" charset="0"/>
                <a:ea typeface="HY동녘M" pitchFamily="18" charset="-127"/>
                <a:cs typeface="Arial" pitchFamily="34" charset="0"/>
              </a:rPr>
              <a:t>for cooperation in upgrade of WGTCDIS</a:t>
            </a:r>
          </a:p>
        </p:txBody>
      </p:sp>
      <p:sp>
        <p:nvSpPr>
          <p:cNvPr id="9523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Summary of Expert Mission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WGDPP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Pilippines, 2009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Typhoon Disaster Information Collecting for WGTCDIS</a:t>
            </a:r>
          </a:p>
        </p:txBody>
      </p:sp>
      <p:sp>
        <p:nvSpPr>
          <p:cNvPr id="7174" name="직사각형 3"/>
          <p:cNvSpPr>
            <a:spLocks noChangeArrowheads="1"/>
          </p:cNvSpPr>
          <p:nvPr/>
        </p:nvSpPr>
        <p:spPr bwMode="auto">
          <a:xfrm>
            <a:off x="428625" y="1428750"/>
            <a:ext cx="8429625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ko-KR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Five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TC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Members </a:t>
            </a: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Vietnam(2008-2009);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Hong Kong,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China(2009)</a:t>
            </a: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r>
              <a:rPr lang="en-US" altLang="ko-KR" sz="20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          Lao </a:t>
            </a:r>
            <a:r>
              <a:rPr lang="en-US" altLang="ko-KR" sz="20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PDR; Thailand; Philippines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2009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Apply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and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select new </a:t>
            </a:r>
            <a:r>
              <a:rPr lang="en-US" sz="2000" b="1" u="sng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Three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 Members</a:t>
            </a:r>
          </a:p>
          <a:p>
            <a:pPr marL="342900" indent="-342900"/>
            <a:endParaRPr lang="ko-KR" alt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March,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collecting disaster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information (</a:t>
            </a:r>
            <a:r>
              <a:rPr lang="en-US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Not yet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June,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developing WGTCDIS for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June,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Expert Mission (</a:t>
            </a:r>
            <a:r>
              <a:rPr lang="en-US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No Expert Mission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Discuss on calibration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of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WGTCDIS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Jan., 2011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Report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on WGTCDIS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developed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for Members </a:t>
            </a:r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Annual Operation Plan in 2010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946" name="직사각형 4"/>
          <p:cNvSpPr>
            <a:spLocks noChangeArrowheads="1"/>
          </p:cNvSpPr>
          <p:nvPr/>
        </p:nvSpPr>
        <p:spPr bwMode="auto">
          <a:xfrm>
            <a:off x="357158" y="1309710"/>
            <a:ext cx="84248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WGDRR Workshop (2/4)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ko-KR" sz="24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April 20-21, 2010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Pre-IWS</a:t>
            </a:r>
            <a:endParaRPr lang="en-US" altLang="ko-KR" sz="2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Coordination Meeting (April 20-21, 2010) </a:t>
            </a:r>
          </a:p>
          <a:p>
            <a:pPr marL="342900" indent="-342900"/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      </a:t>
            </a:r>
            <a:r>
              <a:rPr lang="en-US" altLang="ko-KR" sz="24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5th Meeting of </a:t>
            </a:r>
            <a:r>
              <a:rPr lang="en-US" altLang="ko-KR" sz="24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WGDRR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Pre-IWS</a:t>
            </a:r>
            <a:endParaRPr lang="en-US" altLang="ko-KR" sz="2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D/B Software, H/W Set up, 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Maintenance of </a:t>
            </a:r>
            <a:r>
              <a:rPr lang="en-US" altLang="ko-KR" sz="24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WGTCDIS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(2/4)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Publish report on disaster information 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brochures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(2/4)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WGDRR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Discussion for Future Activities (4/4)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ko-KR" sz="24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Five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TC Members (4/4)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Vietnam; Hong Kong, China, </a:t>
            </a:r>
          </a:p>
          <a:p>
            <a:pPr marL="342900" indent="-342900"/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                             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Lao PDR; Thailand; Philippines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Extend warning distribution project to other TC Members and explore its coverage of urban flood warning (4/4)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 to availability of funding,  setting up of automatic weather station for the community based project in 1 interested member (4/4)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6469063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Annual WGDRR Budget Plan in 2010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표 5"/>
          <p:cNvGraphicFramePr>
            <a:graphicFrameLocks noGrp="1"/>
          </p:cNvGraphicFramePr>
          <p:nvPr/>
        </p:nvGraphicFramePr>
        <p:xfrm>
          <a:off x="539750" y="1452563"/>
          <a:ext cx="8175653" cy="4379918"/>
        </p:xfrm>
        <a:graphic>
          <a:graphicData uri="http://schemas.openxmlformats.org/drawingml/2006/table">
            <a:tbl>
              <a:tblPr/>
              <a:tblGrid>
                <a:gridCol w="884145"/>
                <a:gridCol w="3142830"/>
                <a:gridCol w="1089968"/>
                <a:gridCol w="936047"/>
                <a:gridCol w="1136502"/>
                <a:gridCol w="986161"/>
              </a:tblGrid>
              <a:tr h="496888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No.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Items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2009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2010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968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Plan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Used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Plan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Used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Support to attend  Integrated Workshop (IWS) 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13,000</a:t>
                      </a:r>
                      <a:r>
                        <a:rPr kumimoji="0" lang="en-US" sz="1800" b="1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4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 7,941 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8,000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Community Based Weather   Stations Pilot Project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Pre-IWS planning meeting     for WEB GIS Based TCDIS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4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TC Disaster Information     Collection (3 TC Members)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5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WGDPP Expert 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Subtotal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13,000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7,941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18,000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27650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WGDRR</a:t>
            </a:r>
            <a:endParaRPr lang="en-US" altLang="ko-KR" sz="24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TC and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WGDRR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913936" y="2629579"/>
            <a:ext cx="3306098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4400" b="1" dirty="0" smtClean="0">
                <a:solidFill>
                  <a:srgbClr val="00B050"/>
                </a:solidFill>
              </a:rPr>
              <a:t>Part II</a:t>
            </a:r>
          </a:p>
          <a:p>
            <a:pPr algn="ctr"/>
            <a:endParaRPr lang="en-US" altLang="ko-KR" sz="2200" b="1" dirty="0" smtClean="0">
              <a:solidFill>
                <a:srgbClr val="00B050"/>
              </a:solidFill>
            </a:endParaRPr>
          </a:p>
          <a:p>
            <a:pPr marL="3584575" lvl="0" indent="-3584575" eaLnBrk="0" fontAlgn="t" latinLnBrk="1" hangingPunct="0">
              <a:defRPr/>
            </a:pPr>
            <a:r>
              <a:rPr lang="en-US" altLang="ko-KR" sz="2200" b="1" dirty="0" smtClean="0">
                <a:solidFill>
                  <a:srgbClr val="00B050"/>
                </a:solidFill>
                <a:latin typeface="Garamond" pitchFamily="18" charset="0"/>
                <a:ea typeface="Gulim" pitchFamily="34" charset="-127"/>
              </a:rPr>
              <a:t>Report on Parallel Session</a:t>
            </a:r>
            <a:endParaRPr lang="ko-KR" altLang="en-US" sz="2200" b="1" dirty="0" smtClean="0">
              <a:solidFill>
                <a:srgbClr val="00B050"/>
              </a:solidFill>
              <a:latin typeface="Garamond" pitchFamily="18" charset="0"/>
              <a:ea typeface="Gulim" pitchFamily="34" charset="-127"/>
            </a:endParaRPr>
          </a:p>
          <a:p>
            <a:pPr algn="ctr"/>
            <a:endParaRPr lang="ko-KR" altLang="en-US" sz="4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3" name="그림 8" descr="P1290039.JPG"/>
          <p:cNvPicPr>
            <a:picLocks noGrp="1" noChangeAspect="1"/>
          </p:cNvPicPr>
          <p:nvPr isPhoto="1"/>
        </p:nvPicPr>
        <p:blipFill>
          <a:blip r:embed="rId3"/>
          <a:srcRect t="9511" b="6114"/>
          <a:stretch>
            <a:fillRect/>
          </a:stretch>
        </p:blipFill>
        <p:spPr bwMode="auto">
          <a:xfrm>
            <a:off x="0" y="1000125"/>
            <a:ext cx="9144000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92"/>
          <p:cNvSpPr txBox="1">
            <a:spLocks noChangeArrowheads="1"/>
          </p:cNvSpPr>
          <p:nvPr/>
        </p:nvSpPr>
        <p:spPr bwMode="auto">
          <a:xfrm>
            <a:off x="0" y="992188"/>
            <a:ext cx="9144000" cy="5865812"/>
          </a:xfrm>
          <a:prstGeom prst="rect">
            <a:avLst/>
          </a:prstGeom>
          <a:solidFill>
            <a:schemeClr val="tx1">
              <a:lumMod val="95000"/>
              <a:lumOff val="5000"/>
              <a:alpha val="79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latinLnBrk="1">
              <a:lnSpc>
                <a:spcPct val="110000"/>
              </a:lnSpc>
              <a:defRPr/>
            </a:pPr>
            <a:endParaRPr lang="en-US" altLang="ko-KR" sz="2000" b="1" dirty="0">
              <a:latin typeface="Times New Roman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endParaRPr lang="en-US" altLang="ko-KR" sz="2000" b="1" dirty="0">
              <a:solidFill>
                <a:schemeClr val="bg1"/>
              </a:solidFill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Sep.</a:t>
            </a:r>
            <a:r>
              <a:rPr lang="ko-KR" altLang="en-US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4-10, 2010,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HY동녘M"/>
                <a:cs typeface="HY동녘M"/>
              </a:rPr>
              <a:t>Macao, China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100</a:t>
            </a:r>
            <a:r>
              <a:rPr lang="ko-KR" altLang="en-US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TC members, UNESCAP,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WMO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Report of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TC Members’ Disaster Information</a:t>
            </a:r>
            <a:endParaRPr lang="en-US" altLang="ko-KR" sz="20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WGDRR and WGH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Joint Session</a:t>
            </a: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Presentation of new technology to reduce typhoon related damages</a:t>
            </a:r>
          </a:p>
          <a:p>
            <a:pPr lvl="1" latinLnBrk="1"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sz="20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Discussion on TC </a:t>
            </a:r>
            <a:r>
              <a:rPr lang="en-US" altLang="ko-KR" sz="2000" b="1" dirty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report and future works  </a:t>
            </a: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sz="2400" b="1" baseline="30000" dirty="0"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b="1" dirty="0">
              <a:latin typeface="Times New Roman" pitchFamily="18" charset="0"/>
              <a:ea typeface="Gulim" pitchFamily="34" charset="-127"/>
            </a:endParaRPr>
          </a:p>
          <a:p>
            <a:pPr algn="ctr" latinLnBrk="1">
              <a:lnSpc>
                <a:spcPct val="110000"/>
              </a:lnSpc>
              <a:defRPr/>
            </a:pPr>
            <a:endParaRPr lang="en-US" altLang="ko-KR" b="1" dirty="0">
              <a:latin typeface="Times New Roman" pitchFamily="18" charset="0"/>
              <a:ea typeface="Gulim" pitchFamily="34" charset="-127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7854950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Activities of TC and </a:t>
            </a: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WGDRR, </a:t>
            </a: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Macao, China</a:t>
            </a:r>
            <a:endParaRPr lang="ko-KR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356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TC Integrate Workshop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/>
        </p:nvSpPr>
        <p:spPr>
          <a:xfrm>
            <a:off x="539750" y="1357313"/>
            <a:ext cx="8424863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latin typeface="Garamond" pitchFamily="18" charset="0"/>
                <a:ea typeface="HY동녘M" pitchFamily="18" charset="-127"/>
                <a:cs typeface="Arial" pitchFamily="34" charset="0"/>
              </a:rPr>
              <a:t>22 Experts from </a:t>
            </a:r>
            <a:r>
              <a:rPr lang="en-US" altLang="ko-KR" sz="2400" b="1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10 </a:t>
            </a:r>
            <a:r>
              <a:rPr lang="en-US" altLang="ko-KR" sz="2400" b="1" dirty="0">
                <a:latin typeface="Garamond" pitchFamily="18" charset="0"/>
                <a:ea typeface="HY동녘M" pitchFamily="18" charset="-127"/>
                <a:cs typeface="Arial" pitchFamily="34" charset="0"/>
              </a:rPr>
              <a:t>TC Members, 2 Experts from TCS,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latin typeface="Garamond" pitchFamily="18" charset="0"/>
                <a:ea typeface="HY동녘M" pitchFamily="18" charset="-127"/>
                <a:cs typeface="Arial" pitchFamily="34" charset="0"/>
              </a:rPr>
              <a:t>    1 Experts from UNESCAP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en-US" altLang="ko-KR" sz="2400" b="1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latin typeface="Garamond" pitchFamily="18" charset="0"/>
                <a:ea typeface="HY동녘M" pitchFamily="18" charset="-127"/>
                <a:cs typeface="Arial" pitchFamily="34" charset="0"/>
              </a:rPr>
              <a:t>Presentations of Member’s Disaster Information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Macao, China</a:t>
            </a: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;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Philippines; Lao PDR; Hong Kong, China; USA 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Viet Nam; China; ROK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 Joint Workshop with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WGH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Discussion on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TC &amp;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WGDRR </a:t>
            </a: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Activities such as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WGDRR </a:t>
            </a: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Meeting, Expert Mission, TC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Session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WGTCDIS, </a:t>
            </a: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and Brochures for information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Sharing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Fast Flood Forecast System Manual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Annual Operation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Plan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Strategic Plan with Budget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Session;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34819" name="_x30515384" descr="EMB00000b4886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"/>
            <a:ext cx="4572000" cy="3429000"/>
          </a:xfrm>
          <a:prstGeom prst="rect">
            <a:avLst/>
          </a:prstGeom>
          <a:noFill/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4573937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5954" name="Picture 2" descr="J:\3 이원호\00 행사 출장\2010\2010-09-04 태풍위원회 마카오 워크숍\마카오_4\마카오_3 14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24"/>
            <a:ext cx="4572000" cy="3429387"/>
          </a:xfrm>
          <a:prstGeom prst="rect">
            <a:avLst/>
          </a:prstGeom>
          <a:noFill/>
        </p:spPr>
      </p:pic>
      <p:pic>
        <p:nvPicPr>
          <p:cNvPr id="126978" name="Picture 2" descr="J:\3 이원호\00 행사 출장\2010\2010-09-04 태풍위원회 마카오 워크숍\마카오_4\마카오_3 15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8999"/>
            <a:ext cx="4572000" cy="3429387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32" y="3429000"/>
            <a:ext cx="4572000" cy="342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573937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2" name="Picture 2" descr="J:\3 이원호\00 행사 출장\2010\2010-09-04 태풍위원회 마카오 워크숍\마카오_4\마카오_3 15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8613"/>
            <a:ext cx="4572000" cy="3429387"/>
          </a:xfrm>
          <a:prstGeom prst="rect">
            <a:avLst/>
          </a:prstGeom>
          <a:noFill/>
        </p:spPr>
      </p:pic>
      <p:pic>
        <p:nvPicPr>
          <p:cNvPr id="128003" name="Picture 3" descr="C:\Documents and Settings\Waonho Yi\바탕 화면\마카오\Day 7\DRR_Materials\Photo\사진 15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1" y="0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32769" name="_x31135408" descr="EMB00000b4886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0"/>
            <a:ext cx="4572000" cy="3429000"/>
          </a:xfrm>
          <a:prstGeom prst="rect">
            <a:avLst/>
          </a:prstGeom>
          <a:noFill/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3429000"/>
            <a:ext cx="4573936" cy="3428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9026" name="Picture 2" descr="J:\3 이원호\00 행사 출장\2010\2010-09-04 태풍위원회 마카오 워크숍\마카오_4\마카오_3 16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09538" y="-82550"/>
            <a:ext cx="4681538" cy="3511550"/>
          </a:xfrm>
          <a:prstGeom prst="rect">
            <a:avLst/>
          </a:prstGeom>
          <a:noFill/>
        </p:spPr>
      </p:pic>
      <p:pic>
        <p:nvPicPr>
          <p:cNvPr id="129027" name="Picture 3" descr="J:\3 이원호\00 행사 출장\2010\2010-09-04 태풍위원회 마카오 워크숍\마카오_4\마카오_3 16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40502"/>
            <a:ext cx="4571484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4571999" cy="3427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130050" name="Picture 2"/>
          <p:cNvPicPr>
            <a:picLocks noChangeAspect="1" noChangeArrowheads="1"/>
          </p:cNvPicPr>
          <p:nvPr/>
        </p:nvPicPr>
        <p:blipFill>
          <a:blip r:embed="rId3"/>
          <a:srcRect l="39056" t="24590" r="16818" b="17008"/>
          <a:stretch>
            <a:fillRect/>
          </a:stretch>
        </p:blipFill>
        <p:spPr bwMode="auto">
          <a:xfrm>
            <a:off x="4557010" y="3414010"/>
            <a:ext cx="460809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0051" name="Picture 3" descr="J:\3 이원호\00 행사 출장\2010\2010-09-04 태풍위원회 마카오 워크숍\마카오_5\마카오_5 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429387"/>
          </a:xfrm>
          <a:prstGeom prst="rect">
            <a:avLst/>
          </a:prstGeom>
          <a:noFill/>
        </p:spPr>
      </p:pic>
      <p:pic>
        <p:nvPicPr>
          <p:cNvPr id="130052" name="Picture 4" descr="J:\3 이원호\00 행사 출장\2010\2010-09-04 태풍위원회 마카오 워크숍\마카오_3\마카오_3 1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-388"/>
            <a:ext cx="4572000" cy="3429387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0" name="그림 2" descr="P1290038.JPG"/>
          <p:cNvPicPr>
            <a:picLocks noGrp="1" noChangeAspect="1"/>
          </p:cNvPicPr>
          <p:nvPr isPhoto="1"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1" name="그림 3" descr="P1290033.JPG"/>
          <p:cNvPicPr>
            <a:picLocks noGrp="1" noChangeAspect="1"/>
          </p:cNvPicPr>
          <p:nvPr isPhoto="1"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2" name="그림 4" descr="P1290034.JPG"/>
          <p:cNvPicPr>
            <a:picLocks noGrp="1" noChangeAspect="1"/>
          </p:cNvPicPr>
          <p:nvPr isPhoto="1"/>
        </p:nvPicPr>
        <p:blipFill>
          <a:blip r:embed="rId4"/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그림 1" descr="P1290062.JPG"/>
          <p:cNvPicPr>
            <a:picLocks noGrp="1" noChangeAspect="1"/>
          </p:cNvPicPr>
          <p:nvPr isPhoto="1"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3" name="그림 1" descr="P1290064.JPG"/>
          <p:cNvPicPr>
            <a:picLocks noGrp="1" noChangeAspect="1"/>
          </p:cNvPicPr>
          <p:nvPr isPhoto="1"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474" name="그림 2" descr="P1290059.JPG"/>
          <p:cNvPicPr>
            <a:picLocks noGrp="1" noChangeAspect="1"/>
          </p:cNvPicPr>
          <p:nvPr isPhoto="1"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475" name="그림 3" descr="P1290052.JPG"/>
          <p:cNvPicPr>
            <a:picLocks noGrp="1" noChangeAspect="1"/>
          </p:cNvPicPr>
          <p:nvPr isPhoto="1"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476" name="그림 4" descr="P1290054.JPG"/>
          <p:cNvPicPr>
            <a:picLocks noGrp="1" noChangeAspect="1"/>
          </p:cNvPicPr>
          <p:nvPr isPhoto="1"/>
        </p:nvPicPr>
        <p:blipFill>
          <a:blip r:embed="rId5"/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8469313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ja-JP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WGDRR and WGH </a:t>
            </a:r>
            <a:r>
              <a:rPr lang="en-US" altLang="ja-JP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Collaboration Session</a:t>
            </a:r>
            <a:endParaRPr lang="ko-KR" sz="2800" b="1" kern="0" noProof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07522" name="직사각형 2"/>
          <p:cNvSpPr>
            <a:spLocks noChangeArrowheads="1"/>
          </p:cNvSpPr>
          <p:nvPr/>
        </p:nvSpPr>
        <p:spPr bwMode="auto">
          <a:xfrm>
            <a:off x="500063" y="1285875"/>
            <a:ext cx="8358187" cy="5416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atinLnBrk="1"/>
            <a:r>
              <a:rPr lang="en-US" altLang="ja-JP" sz="2000" b="1" dirty="0">
                <a:latin typeface="Garamond" pitchFamily="18" charset="0"/>
                <a:ea typeface="MS PGothic" pitchFamily="34" charset="-128"/>
              </a:rPr>
              <a:t>Objective</a:t>
            </a:r>
            <a:endParaRPr lang="en-US" altLang="ja-JP" sz="800" b="1" dirty="0">
              <a:latin typeface="Garamond" pitchFamily="18" charset="0"/>
              <a:ea typeface="MS PGothic" pitchFamily="34" charset="-128"/>
            </a:endParaRPr>
          </a:p>
          <a:p>
            <a:pPr lvl="1" latinLnBrk="1">
              <a:buFont typeface="Wingdings" pitchFamily="2" charset="2"/>
              <a:buChar char="§"/>
            </a:pPr>
            <a:r>
              <a:rPr lang="en-US" dirty="0">
                <a:latin typeface="Garamond" pitchFamily="18" charset="0"/>
              </a:rPr>
              <a:t> </a:t>
            </a:r>
            <a:r>
              <a:rPr lang="en-US" b="1" dirty="0">
                <a:latin typeface="Garamond" pitchFamily="18" charset="0"/>
              </a:rPr>
              <a:t>To study </a:t>
            </a:r>
            <a:r>
              <a:rPr lang="en-US" dirty="0">
                <a:latin typeface="Garamond" pitchFamily="18" charset="0"/>
              </a:rPr>
              <a:t>mechanism of sediment related disaster </a:t>
            </a:r>
          </a:p>
          <a:p>
            <a:pPr lvl="1" latinLnBrk="1">
              <a:buFont typeface="Wingdings" pitchFamily="2" charset="2"/>
              <a:buChar char="§"/>
            </a:pPr>
            <a:r>
              <a:rPr lang="en-US" b="1" dirty="0">
                <a:latin typeface="Garamond" pitchFamily="18" charset="0"/>
              </a:rPr>
              <a:t> To identify </a:t>
            </a:r>
            <a:r>
              <a:rPr lang="en-US" dirty="0">
                <a:latin typeface="Garamond" pitchFamily="18" charset="0"/>
              </a:rPr>
              <a:t>cautioned and dangerous areas from sediment disasters </a:t>
            </a:r>
          </a:p>
          <a:p>
            <a:pPr lvl="1" latinLnBrk="1">
              <a:buFont typeface="Wingdings" pitchFamily="2" charset="2"/>
              <a:buChar char="§"/>
            </a:pPr>
            <a:r>
              <a:rPr lang="en-US" b="1" dirty="0">
                <a:latin typeface="Garamond" pitchFamily="18" charset="0"/>
              </a:rPr>
              <a:t> To tackle </a:t>
            </a:r>
            <a:r>
              <a:rPr lang="en-US" dirty="0">
                <a:latin typeface="Garamond" pitchFamily="18" charset="0"/>
              </a:rPr>
              <a:t>these disasters for mitigation and prevention of damages </a:t>
            </a:r>
          </a:p>
          <a:p>
            <a:pPr lvl="1" latinLnBrk="1">
              <a:buFont typeface="Wingdings" pitchFamily="2" charset="2"/>
              <a:buChar char="§"/>
            </a:pPr>
            <a:r>
              <a:rPr lang="en-US" b="1" dirty="0">
                <a:latin typeface="Garamond" pitchFamily="18" charset="0"/>
              </a:rPr>
              <a:t> To closel</a:t>
            </a:r>
            <a:r>
              <a:rPr lang="en-US" dirty="0">
                <a:latin typeface="Garamond" pitchFamily="18" charset="0"/>
              </a:rPr>
              <a:t>y linked for giving caution to evacuate, in terms of WGDRR and WGH.</a:t>
            </a:r>
            <a:endParaRPr lang="en-US" altLang="ja-JP" sz="1000" dirty="0">
              <a:latin typeface="Garamond" pitchFamily="18" charset="0"/>
              <a:ea typeface="MS PGothic" pitchFamily="34" charset="-128"/>
            </a:endParaRPr>
          </a:p>
          <a:p>
            <a:pPr latinLnBrk="1"/>
            <a:r>
              <a:rPr lang="en-US" sz="2000" b="1" dirty="0">
                <a:latin typeface="Garamond" pitchFamily="18" charset="0"/>
              </a:rPr>
              <a:t>Date &amp; Venue</a:t>
            </a:r>
            <a:endParaRPr lang="ko-KR" altLang="en-US" sz="2000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Date</a:t>
            </a:r>
            <a:r>
              <a:rPr lang="en-US" dirty="0">
                <a:latin typeface="Garamond" pitchFamily="18" charset="0"/>
              </a:rPr>
              <a:t>: 4 and 5 September 2010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Venue</a:t>
            </a:r>
            <a:r>
              <a:rPr lang="en-US" dirty="0">
                <a:latin typeface="Garamond" pitchFamily="18" charset="0"/>
              </a:rPr>
              <a:t>: Meeting room 3, </a:t>
            </a:r>
            <a:r>
              <a:rPr lang="en-US" dirty="0" smtClean="0">
                <a:latin typeface="Garamond" pitchFamily="18" charset="0"/>
              </a:rPr>
              <a:t>2nd </a:t>
            </a:r>
            <a:r>
              <a:rPr lang="en-US" dirty="0">
                <a:latin typeface="Garamond" pitchFamily="18" charset="0"/>
              </a:rPr>
              <a:t>floor, </a:t>
            </a:r>
            <a:r>
              <a:rPr lang="en-US" dirty="0" smtClean="0">
                <a:latin typeface="Garamond" pitchFamily="18" charset="0"/>
              </a:rPr>
              <a:t>Convention </a:t>
            </a:r>
            <a:r>
              <a:rPr lang="en-US" dirty="0">
                <a:latin typeface="Garamond" pitchFamily="18" charset="0"/>
              </a:rPr>
              <a:t>Center of </a:t>
            </a:r>
            <a:r>
              <a:rPr lang="en-US" dirty="0" smtClean="0">
                <a:latin typeface="Garamond" pitchFamily="18" charset="0"/>
              </a:rPr>
              <a:t>Macao </a:t>
            </a:r>
            <a:r>
              <a:rPr lang="en-US" dirty="0">
                <a:latin typeface="Garamond" pitchFamily="18" charset="0"/>
              </a:rPr>
              <a:t>Science Center</a:t>
            </a:r>
            <a:r>
              <a:rPr lang="en-US" dirty="0" smtClean="0">
                <a:latin typeface="Garamond" pitchFamily="18" charset="0"/>
              </a:rPr>
              <a:t>,</a:t>
            </a:r>
            <a:endParaRPr lang="ko-KR" altLang="en-US" sz="1000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b="1" dirty="0">
                <a:latin typeface="Garamond" pitchFamily="18" charset="0"/>
              </a:rPr>
              <a:t>Proposed Agenda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b="1" dirty="0" smtClean="0">
                <a:latin typeface="Garamond" pitchFamily="18" charset="0"/>
              </a:rPr>
              <a:t>  </a:t>
            </a:r>
            <a:r>
              <a:rPr lang="en-US" b="1" u="sng" dirty="0" smtClean="0">
                <a:solidFill>
                  <a:srgbClr val="00B050"/>
                </a:solidFill>
                <a:latin typeface="Garamond" pitchFamily="18" charset="0"/>
              </a:rPr>
              <a:t>September 4, </a:t>
            </a:r>
            <a:r>
              <a:rPr lang="en-US" b="1" u="sng" dirty="0">
                <a:solidFill>
                  <a:srgbClr val="00B050"/>
                </a:solidFill>
                <a:latin typeface="Garamond" pitchFamily="18" charset="0"/>
              </a:rPr>
              <a:t>2010</a:t>
            </a:r>
            <a:endParaRPr lang="ko-KR" altLang="en-US" u="sng" dirty="0">
              <a:solidFill>
                <a:srgbClr val="00B050"/>
              </a:solidFill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 16:00</a:t>
            </a:r>
            <a:r>
              <a:rPr lang="en-US" dirty="0">
                <a:latin typeface="Garamond" pitchFamily="18" charset="0"/>
              </a:rPr>
              <a:t>	Collaboration meeting between WGDRR and WGH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b="1" dirty="0" smtClean="0">
                <a:latin typeface="Garamond" pitchFamily="18" charset="0"/>
              </a:rPr>
              <a:t>  </a:t>
            </a:r>
            <a:r>
              <a:rPr lang="en-US" b="1" u="sng" dirty="0" smtClean="0">
                <a:solidFill>
                  <a:srgbClr val="00B050"/>
                </a:solidFill>
                <a:latin typeface="Garamond" pitchFamily="18" charset="0"/>
              </a:rPr>
              <a:t>September 5, 2010</a:t>
            </a:r>
            <a:endParaRPr lang="ko-KR" altLang="en-US" u="sng" dirty="0">
              <a:solidFill>
                <a:srgbClr val="00B050"/>
              </a:solidFill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   7:30</a:t>
            </a:r>
            <a:r>
              <a:rPr lang="en-US" dirty="0">
                <a:latin typeface="Garamond" pitchFamily="18" charset="0"/>
              </a:rPr>
              <a:t>	Start Field Training to </a:t>
            </a:r>
            <a:r>
              <a:rPr lang="en-US" b="1" u="sng" dirty="0" err="1">
                <a:solidFill>
                  <a:schemeClr val="tx2"/>
                </a:solidFill>
                <a:latin typeface="Garamond" pitchFamily="18" charset="0"/>
              </a:rPr>
              <a:t>Zhuhai</a:t>
            </a:r>
            <a:r>
              <a:rPr lang="en-US" b="1" u="sng" dirty="0">
                <a:solidFill>
                  <a:schemeClr val="tx2"/>
                </a:solidFill>
                <a:latin typeface="Garamond" pitchFamily="18" charset="0"/>
              </a:rPr>
              <a:t> </a:t>
            </a:r>
            <a:r>
              <a:rPr lang="en-US" dirty="0">
                <a:latin typeface="Garamond" pitchFamily="18" charset="0"/>
              </a:rPr>
              <a:t>for Project on Hazard Mapping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 14:00</a:t>
            </a:r>
            <a:r>
              <a:rPr lang="en-US" dirty="0">
                <a:latin typeface="Garamond" pitchFamily="18" charset="0"/>
              </a:rPr>
              <a:t>	Continue the collaboration meeting between WGDRR and WGH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vl="2" latinLnBrk="1">
              <a:buFont typeface="Wingdings" pitchFamily="2" charset="2"/>
              <a:buChar char="§"/>
            </a:pPr>
            <a:r>
              <a:rPr lang="en-US" dirty="0">
                <a:latin typeface="Garamond" pitchFamily="18" charset="0"/>
              </a:rPr>
              <a:t> Flood Preparedness Indices (Japan)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vl="2" latinLnBrk="1">
              <a:buFont typeface="Wingdings" pitchFamily="2" charset="2"/>
              <a:buChar char="§"/>
            </a:pPr>
            <a:r>
              <a:rPr lang="en-US" dirty="0">
                <a:latin typeface="Garamond" pitchFamily="18" charset="0"/>
              </a:rPr>
              <a:t> Hazard Mapping for sediment-related disasters (Japan)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vl="2" latinLnBrk="1">
              <a:buFont typeface="Wingdings" pitchFamily="2" charset="2"/>
              <a:buChar char="§"/>
            </a:pPr>
            <a:r>
              <a:rPr lang="en-US" dirty="0">
                <a:latin typeface="Garamond" pitchFamily="18" charset="0"/>
              </a:rPr>
              <a:t> Urban Flood Risk Management projects (China)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vl="2" latinLnBrk="1">
              <a:buFont typeface="Wingdings" pitchFamily="2" charset="2"/>
              <a:buChar char="§"/>
            </a:pPr>
            <a:r>
              <a:rPr lang="en-US" dirty="0">
                <a:latin typeface="Garamond" pitchFamily="18" charset="0"/>
              </a:rPr>
              <a:t> GIS Based Disaster Information System (Korea)</a:t>
            </a:r>
            <a:endParaRPr lang="ko-KR" altLang="en-US" dirty="0">
              <a:latin typeface="Garamond" pitchFamily="18" charset="0"/>
              <a:ea typeface="Gulim" pitchFamily="34" charset="-127"/>
            </a:endParaRPr>
          </a:p>
          <a:p>
            <a:pPr latinLnBrk="1"/>
            <a:r>
              <a:rPr lang="en-US" dirty="0" smtClean="0">
                <a:latin typeface="Garamond" pitchFamily="18" charset="0"/>
              </a:rPr>
              <a:t>    17:30</a:t>
            </a:r>
            <a:r>
              <a:rPr lang="en-US" dirty="0">
                <a:latin typeface="Garamond" pitchFamily="18" charset="0"/>
              </a:rPr>
              <a:t>	Closure of the meeting</a:t>
            </a:r>
            <a:endParaRPr lang="ja-JP" altLang="en-US" b="1" dirty="0">
              <a:latin typeface="Garamond" pitchFamily="18" charset="0"/>
              <a:ea typeface="MS PGothic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1" name="Picture 1" descr="J:\3 이원호\00 행사 출장\2010\2010-09-04 태풍위원회 마카오 워크숍\마카오_1\마카오 0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463"/>
            <a:ext cx="4548202" cy="3411537"/>
          </a:xfrm>
          <a:prstGeom prst="rect">
            <a:avLst/>
          </a:prstGeom>
          <a:noFill/>
        </p:spPr>
      </p:pic>
      <p:pic>
        <p:nvPicPr>
          <p:cNvPr id="107522" name="Picture 2" descr="J:\3 이원호\00 행사 출장\2010\2010-09-04 태풍위원회 마카오 워크숍\마카오_1\마카오 0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42020" y="7952"/>
            <a:ext cx="4586990" cy="3440631"/>
          </a:xfrm>
          <a:prstGeom prst="rect">
            <a:avLst/>
          </a:prstGeom>
          <a:noFill/>
        </p:spPr>
      </p:pic>
      <p:pic>
        <p:nvPicPr>
          <p:cNvPr id="107523" name="Picture 3" descr="C:\Documents and Settings\Waonho Yi\바탕 화면\마카오\Day 4+5 WGH+WGDRR\Photo\사진 06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429001"/>
          </a:xfrm>
          <a:prstGeom prst="rect">
            <a:avLst/>
          </a:prstGeom>
          <a:noFill/>
        </p:spPr>
      </p:pic>
      <p:pic>
        <p:nvPicPr>
          <p:cNvPr id="107524" name="Picture 4" descr="C:\Documents and Settings\Waonho Yi\바탕 화면\마카오\Day 4+5 WGH+WGDRR\Photo\사진 06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1" y="3429001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3" name="Picture 4" descr="C:\Documents and Settings\diac01\바탕 화면\새 폴더 (2)\사진 0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4" name="Picture 2" descr="C:\Documents and Settings\diac01\바탕 화면\새 폴더 (2)\사진 0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5" name="Picture 3" descr="C:\Documents and Settings\diac01\바탕 화면\새 폴더 (2)\사진 0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7" name="Picture 4" descr="C:\Documents and Settings\diac01\바탕 화면\새 폴더 (2)\사진 03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87338" y="1785938"/>
            <a:ext cx="10475913" cy="747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618" name="Picture 3" descr="C:\Documents and Settings\diac01\바탕 화면\새 폴더 (2)\사진 05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0"/>
            <a:ext cx="5291137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619" name="Picture 2" descr="C:\Documents and Settings\diac01\바탕 화면\새 폴더 (2)\사진 047.jpg"/>
          <p:cNvPicPr>
            <a:picLocks noChangeAspect="1" noChangeArrowheads="1"/>
          </p:cNvPicPr>
          <p:nvPr/>
        </p:nvPicPr>
        <p:blipFill>
          <a:blip r:embed="rId4" cstate="print"/>
          <a:srcRect b="604"/>
          <a:stretch>
            <a:fillRect/>
          </a:stretch>
        </p:blipFill>
        <p:spPr bwMode="auto">
          <a:xfrm>
            <a:off x="0" y="-33338"/>
            <a:ext cx="4932363" cy="3651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1025" name="_x62130176" descr="EMB00000c887ce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425973"/>
            <a:ext cx="4572000" cy="3432051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2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7" descr="C:\Documents and Settings\diac01\바탕 화면\IWS_2010\Day 7 Meeting\Coll_Meeting_WGH&amp;WGDRR\Photo\SDC1013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32" y="-1"/>
            <a:ext cx="4572000" cy="3429001"/>
          </a:xfrm>
          <a:prstGeom prst="rect">
            <a:avLst/>
          </a:prstGeom>
          <a:noFill/>
        </p:spPr>
      </p:pic>
      <p:pic>
        <p:nvPicPr>
          <p:cNvPr id="11" name="Picture 9" descr="C:\Documents and Settings\diac01\바탕 화면\IWS_2010\Day 7 Meeting\WGDRR Meeting\Photo\사진 15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1027" name="_x30557632" descr="EMB00000c887ce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14560"/>
            <a:ext cx="4572000" cy="3443440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0" y="1587"/>
          <a:ext cx="4570413" cy="3427413"/>
        </p:xfrm>
        <a:graphic>
          <a:graphicData uri="http://schemas.openxmlformats.org/presentationml/2006/ole">
            <p:oleObj spid="_x0000_s232450" name="프레젠테이션" r:id="rId4" imgW="4570541" imgH="3427323" progId="PowerPoint.Show.12">
              <p:embed/>
            </p:oleObj>
          </a:graphicData>
        </a:graphic>
      </p:graphicFrame>
      <p:pic>
        <p:nvPicPr>
          <p:cNvPr id="9" name="Picture 8" descr="C:\Documents and Settings\diac01\바탕 화면\IWS_2010\Day 7 Meeting\Coll_Meeting_WGH&amp;WGDRR\Photo\SDC1014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0"/>
            <a:ext cx="4572000" cy="3429000"/>
          </a:xfrm>
          <a:prstGeom prst="rect">
            <a:avLst/>
          </a:prstGeom>
          <a:noFill/>
        </p:spPr>
      </p:pic>
      <p:pic>
        <p:nvPicPr>
          <p:cNvPr id="10" name="Picture 5" descr="C:\Documents and Settings\diac01\바탕 화면\IWS_2010\Day 7 Meeting\Coll_Meeting_WGH&amp;WGDRR\Photo\사진 15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429024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>
            <a:grpSpLocks/>
          </p:cNvGrpSpPr>
          <p:nvPr/>
        </p:nvGrpSpPr>
        <p:grpSpPr bwMode="auto">
          <a:xfrm>
            <a:off x="214313" y="1268413"/>
            <a:ext cx="8605837" cy="4968875"/>
            <a:chOff x="214282" y="1268760"/>
            <a:chExt cx="8606190" cy="4968552"/>
          </a:xfrm>
        </p:grpSpPr>
        <p:sp>
          <p:nvSpPr>
            <p:cNvPr id="3" name="角丸四角形 3"/>
            <p:cNvSpPr/>
            <p:nvPr/>
          </p:nvSpPr>
          <p:spPr>
            <a:xfrm>
              <a:off x="2987758" y="3213321"/>
              <a:ext cx="2160677" cy="1439769"/>
            </a:xfrm>
            <a:prstGeom prst="round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latinLnBrk="1">
                <a:defRPr/>
              </a:pPr>
              <a:r>
                <a:rPr kumimoji="1" lang="en-US" altLang="ja-JP" sz="2000" b="1">
                  <a:solidFill>
                    <a:schemeClr val="bg1"/>
                  </a:solidFill>
                  <a:latin typeface="Candara" pitchFamily="34" charset="0"/>
                  <a:ea typeface="MS PGothic" pitchFamily="34" charset="-128"/>
                </a:rPr>
                <a:t>UFRM task force</a:t>
              </a:r>
            </a:p>
            <a:p>
              <a:pPr latinLnBrk="1">
                <a:defRPr/>
              </a:pPr>
              <a:r>
                <a:rPr lang="en-US" altLang="ja-JP" sz="2000">
                  <a:solidFill>
                    <a:schemeClr val="bg1"/>
                  </a:solidFill>
                  <a:latin typeface="Candara" pitchFamily="34" charset="0"/>
                  <a:ea typeface="MS PGothic" pitchFamily="34" charset="-128"/>
                </a:rPr>
                <a:t>   Chairs</a:t>
              </a:r>
            </a:p>
            <a:p>
              <a:pPr latinLnBrk="1">
                <a:defRPr/>
              </a:pPr>
              <a:r>
                <a:rPr kumimoji="1" lang="en-US" altLang="ja-JP" sz="2000">
                  <a:solidFill>
                    <a:schemeClr val="bg1"/>
                  </a:solidFill>
                  <a:latin typeface="Candara" pitchFamily="34" charset="0"/>
                  <a:ea typeface="MS PGothic" pitchFamily="34" charset="-128"/>
                </a:rPr>
                <a:t>   Vice-chairs</a:t>
              </a:r>
            </a:p>
            <a:p>
              <a:pPr latinLnBrk="1">
                <a:defRPr/>
              </a:pPr>
              <a:r>
                <a:rPr lang="en-US" altLang="ja-JP" sz="2000">
                  <a:solidFill>
                    <a:schemeClr val="bg1"/>
                  </a:solidFill>
                  <a:latin typeface="Candara" pitchFamily="34" charset="0"/>
                  <a:ea typeface="MS PGothic" pitchFamily="34" charset="-128"/>
                </a:rPr>
                <a:t>   TCS</a:t>
              </a:r>
              <a:endParaRPr kumimoji="1" lang="ja-JP" altLang="en-US" sz="2000">
                <a:solidFill>
                  <a:schemeClr val="bg1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4" name="角丸四角形 4"/>
            <p:cNvSpPr/>
            <p:nvPr/>
          </p:nvSpPr>
          <p:spPr>
            <a:xfrm>
              <a:off x="6659796" y="3357774"/>
              <a:ext cx="2160676" cy="719090"/>
            </a:xfrm>
            <a:prstGeom prst="round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latinLnBrk="1">
                <a:defRPr/>
              </a:pPr>
              <a:r>
                <a:rPr kumimoji="1" lang="en-US" altLang="ja-JP" sz="2000" b="1">
                  <a:solidFill>
                    <a:schemeClr val="bg1"/>
                  </a:solidFill>
                  <a:latin typeface="Candara" pitchFamily="34" charset="0"/>
                  <a:ea typeface="MS PGothic" pitchFamily="34" charset="-128"/>
                </a:rPr>
                <a:t>National Focal Point of Pilot City</a:t>
              </a:r>
              <a:endParaRPr kumimoji="1" lang="ja-JP" altLang="en-US" sz="2000" b="1">
                <a:solidFill>
                  <a:schemeClr val="bg1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5" name="角丸四角形 5"/>
            <p:cNvSpPr/>
            <p:nvPr/>
          </p:nvSpPr>
          <p:spPr>
            <a:xfrm>
              <a:off x="611173" y="3573660"/>
              <a:ext cx="1439921" cy="503204"/>
            </a:xfrm>
            <a:prstGeom prst="round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r>
                <a:rPr kumimoji="1" lang="en-US" altLang="ja-JP" sz="2000" b="1">
                  <a:solidFill>
                    <a:srgbClr val="FFFFFF"/>
                  </a:solidFill>
                  <a:latin typeface="Candara" pitchFamily="34" charset="0"/>
                  <a:ea typeface="MS PGothic" pitchFamily="34" charset="-128"/>
                </a:rPr>
                <a:t>AWG</a:t>
              </a:r>
              <a:endParaRPr kumimoji="1" lang="ja-JP" altLang="en-US" sz="2000" b="1">
                <a:solidFill>
                  <a:srgbClr val="FFFFFF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6" name="角丸四角形 6"/>
            <p:cNvSpPr/>
            <p:nvPr/>
          </p:nvSpPr>
          <p:spPr>
            <a:xfrm>
              <a:off x="3203667" y="1629099"/>
              <a:ext cx="1800299" cy="647658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r>
                <a:rPr kumimoji="1" lang="en-US" altLang="ja-JP" sz="2000">
                  <a:solidFill>
                    <a:schemeClr val="tx1"/>
                  </a:solidFill>
                  <a:latin typeface="Candara" pitchFamily="34" charset="0"/>
                  <a:ea typeface="MS PGothic" pitchFamily="34" charset="-128"/>
                </a:rPr>
                <a:t>Typhoon Committee</a:t>
              </a:r>
              <a:endParaRPr kumimoji="1" lang="ja-JP" altLang="en-US" sz="2000">
                <a:solidFill>
                  <a:schemeClr val="tx1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7" name="角丸四角形 7"/>
            <p:cNvSpPr/>
            <p:nvPr/>
          </p:nvSpPr>
          <p:spPr>
            <a:xfrm>
              <a:off x="4859498" y="5732520"/>
              <a:ext cx="2016208" cy="504792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latinLnBrk="1">
                <a:defRPr/>
              </a:pPr>
              <a:r>
                <a:rPr kumimoji="1" lang="en-US" altLang="ja-JP" sz="2000" b="1">
                  <a:solidFill>
                    <a:srgbClr val="FFFFFF"/>
                  </a:solidFill>
                  <a:latin typeface="Candara" pitchFamily="34" charset="0"/>
                  <a:ea typeface="MS PGothic" pitchFamily="34" charset="-128"/>
                </a:rPr>
                <a:t>Support Groups</a:t>
              </a:r>
              <a:endParaRPr kumimoji="1" lang="ja-JP" altLang="en-US" sz="2000" b="1">
                <a:solidFill>
                  <a:srgbClr val="FFFFFF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18793" name="テキスト ボックス 8"/>
            <p:cNvSpPr txBox="1">
              <a:spLocks noChangeArrowheads="1"/>
            </p:cNvSpPr>
            <p:nvPr/>
          </p:nvSpPr>
          <p:spPr bwMode="auto">
            <a:xfrm>
              <a:off x="467544" y="3140968"/>
              <a:ext cx="140294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2400" b="1">
                  <a:latin typeface="Candara" pitchFamily="34" charset="0"/>
                  <a:ea typeface="MS PGothic" pitchFamily="34" charset="-128"/>
                </a:rPr>
                <a:t>Observer</a:t>
              </a:r>
              <a:endParaRPr kumimoji="1" lang="ja-JP" altLang="en-US" sz="2400" b="1"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18794" name="テキスト ボックス 9"/>
            <p:cNvSpPr txBox="1">
              <a:spLocks noChangeArrowheads="1"/>
            </p:cNvSpPr>
            <p:nvPr/>
          </p:nvSpPr>
          <p:spPr bwMode="auto">
            <a:xfrm>
              <a:off x="2987824" y="2780928"/>
              <a:ext cx="98456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2400" b="1">
                  <a:latin typeface="Candara" pitchFamily="34" charset="0"/>
                  <a:ea typeface="MS PGothic" pitchFamily="34" charset="-128"/>
                </a:rPr>
                <a:t>Coach</a:t>
              </a:r>
              <a:endParaRPr kumimoji="1" lang="ja-JP" altLang="en-US" sz="2400" b="1"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18795" name="テキスト ボックス 10"/>
            <p:cNvSpPr txBox="1">
              <a:spLocks noChangeArrowheads="1"/>
            </p:cNvSpPr>
            <p:nvPr/>
          </p:nvSpPr>
          <p:spPr bwMode="auto">
            <a:xfrm>
              <a:off x="6588224" y="2924944"/>
              <a:ext cx="101341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2400" b="1">
                  <a:latin typeface="Candara" pitchFamily="34" charset="0"/>
                  <a:ea typeface="MS PGothic" pitchFamily="34" charset="-128"/>
                </a:rPr>
                <a:t>Player</a:t>
              </a:r>
              <a:endParaRPr kumimoji="1" lang="ja-JP" altLang="en-US" sz="2400" b="1"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18796" name="テキスト ボックス 11"/>
            <p:cNvSpPr txBox="1">
              <a:spLocks noChangeArrowheads="1"/>
            </p:cNvSpPr>
            <p:nvPr/>
          </p:nvSpPr>
          <p:spPr bwMode="auto">
            <a:xfrm>
              <a:off x="4788024" y="5373216"/>
              <a:ext cx="153279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2400" b="1">
                  <a:latin typeface="Candara" pitchFamily="34" charset="0"/>
                  <a:ea typeface="MS PGothic" pitchFamily="34" charset="-128"/>
                </a:rPr>
                <a:t>Supporter</a:t>
              </a:r>
              <a:endParaRPr kumimoji="1" lang="ja-JP" altLang="en-US" sz="2400" b="1"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2" name="左右矢印 12"/>
            <p:cNvSpPr/>
            <p:nvPr/>
          </p:nvSpPr>
          <p:spPr>
            <a:xfrm>
              <a:off x="2124122" y="3500640"/>
              <a:ext cx="863635" cy="431772"/>
            </a:xfrm>
            <a:prstGeom prst="leftRightArrow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13" name="左右矢印 14"/>
            <p:cNvSpPr/>
            <p:nvPr/>
          </p:nvSpPr>
          <p:spPr>
            <a:xfrm rot="6697827">
              <a:off x="6374865" y="4915771"/>
              <a:ext cx="677818" cy="622326"/>
            </a:xfrm>
            <a:prstGeom prst="leftRightArrow">
              <a:avLst>
                <a:gd name="adj1" fmla="val 50000"/>
                <a:gd name="adj2" fmla="val 28991"/>
              </a:avLst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14" name="左右矢印 15"/>
            <p:cNvSpPr/>
            <p:nvPr/>
          </p:nvSpPr>
          <p:spPr>
            <a:xfrm rot="3162418">
              <a:off x="4276105" y="4869732"/>
              <a:ext cx="704804" cy="690591"/>
            </a:xfrm>
            <a:prstGeom prst="leftRightArrow">
              <a:avLst>
                <a:gd name="adj1" fmla="val 47880"/>
                <a:gd name="adj2" fmla="val 33701"/>
              </a:avLst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15" name="左カーブ矢印 16"/>
            <p:cNvSpPr/>
            <p:nvPr/>
          </p:nvSpPr>
          <p:spPr>
            <a:xfrm rot="10800000">
              <a:off x="2555940" y="1916418"/>
              <a:ext cx="496908" cy="1368336"/>
            </a:xfrm>
            <a:prstGeom prst="curvedLeftArrow">
              <a:avLst>
                <a:gd name="adj1" fmla="val 27282"/>
                <a:gd name="adj2" fmla="val 67818"/>
                <a:gd name="adj3" fmla="val 49748"/>
              </a:avLst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chemeClr val="tx1"/>
                </a:solidFill>
                <a:ea typeface="MS PGothic" pitchFamily="34" charset="-128"/>
              </a:endParaRPr>
            </a:p>
          </p:txBody>
        </p:sp>
        <p:sp>
          <p:nvSpPr>
            <p:cNvPr id="118801" name="テキスト ボックス 17"/>
            <p:cNvSpPr txBox="1">
              <a:spLocks noChangeArrowheads="1"/>
            </p:cNvSpPr>
            <p:nvPr/>
          </p:nvSpPr>
          <p:spPr bwMode="auto">
            <a:xfrm>
              <a:off x="7236296" y="4077072"/>
              <a:ext cx="149579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lang="en-US" altLang="ja-JP">
                  <a:ea typeface="MS PGothic" pitchFamily="34" charset="-128"/>
                </a:rPr>
                <a:t>- </a:t>
              </a:r>
              <a:r>
                <a:rPr kumimoji="1" lang="en-US" altLang="ja-JP">
                  <a:ea typeface="MS PGothic" pitchFamily="34" charset="-128"/>
                </a:rPr>
                <a:t>Consultation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Workshop</a:t>
              </a:r>
              <a:endParaRPr kumimoji="1" lang="ja-JP" altLang="en-US">
                <a:ea typeface="MS PGothic" pitchFamily="34" charset="-128"/>
              </a:endParaRPr>
            </a:p>
          </p:txBody>
        </p:sp>
        <p:sp>
          <p:nvSpPr>
            <p:cNvPr id="118802" name="テキスト ボックス 18"/>
            <p:cNvSpPr txBox="1">
              <a:spLocks noChangeArrowheads="1"/>
            </p:cNvSpPr>
            <p:nvPr/>
          </p:nvSpPr>
          <p:spPr bwMode="auto">
            <a:xfrm>
              <a:off x="5220072" y="2420888"/>
              <a:ext cx="1137043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-Manual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Advise</a:t>
              </a:r>
            </a:p>
            <a:p>
              <a:pPr latinLnBrk="1"/>
              <a:r>
                <a:rPr kumimoji="1" lang="en-US" altLang="ja-JP">
                  <a:ea typeface="MS PGothic" pitchFamily="34" charset="-128"/>
                </a:rPr>
                <a:t>-Materials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Analysis</a:t>
              </a:r>
              <a:endParaRPr kumimoji="1" lang="ja-JP" altLang="en-US">
                <a:ea typeface="MS PGothic" pitchFamily="34" charset="-128"/>
              </a:endParaRPr>
            </a:p>
          </p:txBody>
        </p:sp>
        <p:sp>
          <p:nvSpPr>
            <p:cNvPr id="118803" name="テキスト ボックス 19"/>
            <p:cNvSpPr txBox="1">
              <a:spLocks noChangeArrowheads="1"/>
            </p:cNvSpPr>
            <p:nvPr/>
          </p:nvSpPr>
          <p:spPr bwMode="auto">
            <a:xfrm>
              <a:off x="5220072" y="4077072"/>
              <a:ext cx="1420261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lang="en-US" altLang="ja-JP">
                  <a:ea typeface="MS PGothic" pitchFamily="34" charset="-128"/>
                </a:rPr>
                <a:t>- Information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-Results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Outputs</a:t>
              </a:r>
              <a:endParaRPr kumimoji="1" lang="en-US" altLang="ja-JP">
                <a:ea typeface="MS PGothic" pitchFamily="34" charset="-128"/>
              </a:endParaRPr>
            </a:p>
          </p:txBody>
        </p:sp>
        <p:sp>
          <p:nvSpPr>
            <p:cNvPr id="118804" name="テキスト ボックス 20"/>
            <p:cNvSpPr txBox="1">
              <a:spLocks noChangeArrowheads="1"/>
            </p:cNvSpPr>
            <p:nvPr/>
          </p:nvSpPr>
          <p:spPr bwMode="auto">
            <a:xfrm>
              <a:off x="323528" y="1268760"/>
              <a:ext cx="2688941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-Report to TC Session</a:t>
              </a:r>
              <a:endParaRPr lang="en-US" altLang="ja-JP">
                <a:ea typeface="MS PGothic" pitchFamily="34" charset="-128"/>
              </a:endParaRPr>
            </a:p>
            <a:p>
              <a:pPr latinLnBrk="1"/>
              <a:r>
                <a:rPr kumimoji="1" lang="en-US" altLang="ja-JP">
                  <a:ea typeface="MS PGothic" pitchFamily="34" charset="-128"/>
                </a:rPr>
                <a:t>-Guidebook</a:t>
              </a:r>
            </a:p>
            <a:p>
              <a:pPr latinLnBrk="1"/>
              <a:r>
                <a:rPr kumimoji="1" lang="en-US" altLang="ja-JP">
                  <a:ea typeface="MS PGothic" pitchFamily="34" charset="-128"/>
                </a:rPr>
                <a:t>  (Pilot Studies)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  (Recommendations)</a:t>
              </a:r>
              <a:endParaRPr kumimoji="1" lang="en-US" altLang="ja-JP">
                <a:ea typeface="MS PGothic" pitchFamily="34" charset="-128"/>
              </a:endParaRPr>
            </a:p>
            <a:p>
              <a:pPr latinLnBrk="1"/>
              <a:r>
                <a:rPr lang="en-US" altLang="ja-JP">
                  <a:ea typeface="MS PGothic" pitchFamily="34" charset="-128"/>
                </a:rPr>
                <a:t>  (Good Practice Inventory)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  (Useful materials)</a:t>
              </a:r>
              <a:endParaRPr kumimoji="1" lang="en-US" altLang="ja-JP">
                <a:ea typeface="MS PGothic" pitchFamily="34" charset="-128"/>
              </a:endParaRPr>
            </a:p>
          </p:txBody>
        </p:sp>
        <p:sp>
          <p:nvSpPr>
            <p:cNvPr id="118805" name="テキスト ボックス 21"/>
            <p:cNvSpPr txBox="1">
              <a:spLocks noChangeArrowheads="1"/>
            </p:cNvSpPr>
            <p:nvPr/>
          </p:nvSpPr>
          <p:spPr bwMode="auto">
            <a:xfrm>
              <a:off x="4716016" y="1340768"/>
              <a:ext cx="33189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-Contribute to other TC Members</a:t>
              </a:r>
            </a:p>
          </p:txBody>
        </p:sp>
        <p:sp>
          <p:nvSpPr>
            <p:cNvPr id="21" name="右矢印 22"/>
            <p:cNvSpPr/>
            <p:nvPr/>
          </p:nvSpPr>
          <p:spPr>
            <a:xfrm>
              <a:off x="5219874" y="3500640"/>
              <a:ext cx="1224013" cy="215886"/>
            </a:xfrm>
            <a:prstGeom prst="rightArrow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22" name="左矢印 23"/>
            <p:cNvSpPr/>
            <p:nvPr/>
          </p:nvSpPr>
          <p:spPr>
            <a:xfrm>
              <a:off x="5219874" y="3789546"/>
              <a:ext cx="1152572" cy="215886"/>
            </a:xfrm>
            <a:prstGeom prst="leftArrow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118808" name="テキスト ボックス 24"/>
            <p:cNvSpPr txBox="1">
              <a:spLocks noChangeArrowheads="1"/>
            </p:cNvSpPr>
            <p:nvPr/>
          </p:nvSpPr>
          <p:spPr bwMode="auto">
            <a:xfrm>
              <a:off x="7020272" y="5229200"/>
              <a:ext cx="113704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-Advise</a:t>
              </a:r>
              <a:endParaRPr lang="en-US" altLang="ja-JP">
                <a:ea typeface="MS PGothic" pitchFamily="34" charset="-128"/>
              </a:endParaRPr>
            </a:p>
            <a:p>
              <a:pPr latinLnBrk="1"/>
              <a:r>
                <a:rPr kumimoji="1" lang="en-US" altLang="ja-JP">
                  <a:ea typeface="MS PGothic" pitchFamily="34" charset="-128"/>
                </a:rPr>
                <a:t>-Materials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Fund</a:t>
              </a:r>
              <a:endParaRPr kumimoji="1" lang="en-US" altLang="ja-JP">
                <a:ea typeface="MS PGothic" pitchFamily="34" charset="-128"/>
              </a:endParaRPr>
            </a:p>
          </p:txBody>
        </p:sp>
        <p:sp>
          <p:nvSpPr>
            <p:cNvPr id="118809" name="テキスト ボックス 25"/>
            <p:cNvSpPr txBox="1">
              <a:spLocks noChangeArrowheads="1"/>
            </p:cNvSpPr>
            <p:nvPr/>
          </p:nvSpPr>
          <p:spPr bwMode="auto">
            <a:xfrm>
              <a:off x="3563888" y="5301208"/>
              <a:ext cx="1189941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-Advise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Materials</a:t>
              </a:r>
            </a:p>
          </p:txBody>
        </p:sp>
        <p:sp>
          <p:nvSpPr>
            <p:cNvPr id="118810" name="テキスト ボックス 26"/>
            <p:cNvSpPr txBox="1">
              <a:spLocks noChangeArrowheads="1"/>
            </p:cNvSpPr>
            <p:nvPr/>
          </p:nvSpPr>
          <p:spPr bwMode="auto">
            <a:xfrm>
              <a:off x="214282" y="4143380"/>
              <a:ext cx="199349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>
                  <a:ea typeface="MS PGothic" pitchFamily="34" charset="-128"/>
                </a:rPr>
                <a:t>-</a:t>
              </a:r>
              <a:r>
                <a:rPr lang="en-US" altLang="ja-JP">
                  <a:ea typeface="MS PGothic" pitchFamily="34" charset="-128"/>
                </a:rPr>
                <a:t> </a:t>
              </a:r>
              <a:r>
                <a:rPr kumimoji="1" lang="en-US" altLang="ja-JP">
                  <a:ea typeface="MS PGothic" pitchFamily="34" charset="-128"/>
                </a:rPr>
                <a:t>Advise</a:t>
              </a:r>
              <a:endParaRPr lang="en-US" altLang="ja-JP">
                <a:ea typeface="MS PGothic" pitchFamily="34" charset="-128"/>
              </a:endParaRPr>
            </a:p>
            <a:p>
              <a:pPr latinLnBrk="1"/>
              <a:r>
                <a:rPr kumimoji="1" lang="en-US" altLang="ja-JP">
                  <a:ea typeface="MS PGothic" pitchFamily="34" charset="-128"/>
                </a:rPr>
                <a:t>-Fund Rising</a:t>
              </a:r>
            </a:p>
            <a:p>
              <a:pPr latinLnBrk="1"/>
              <a:r>
                <a:rPr lang="en-US" altLang="ja-JP">
                  <a:ea typeface="MS PGothic" pitchFamily="34" charset="-128"/>
                </a:rPr>
                <a:t>- Project Formation</a:t>
              </a:r>
              <a:endParaRPr kumimoji="1" lang="en-US" altLang="ja-JP">
                <a:ea typeface="MS PGothic" pitchFamily="34" charset="-128"/>
              </a:endParaRPr>
            </a:p>
          </p:txBody>
        </p:sp>
        <p:sp>
          <p:nvSpPr>
            <p:cNvPr id="26" name="角丸四角形 7"/>
            <p:cNvSpPr/>
            <p:nvPr/>
          </p:nvSpPr>
          <p:spPr>
            <a:xfrm>
              <a:off x="857245" y="5643626"/>
              <a:ext cx="2016208" cy="504792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latinLnBrk="1">
                <a:defRPr/>
              </a:pPr>
              <a:r>
                <a:rPr lang="en-US" altLang="ja-JP" sz="2000" b="1">
                  <a:solidFill>
                    <a:srgbClr val="FFFFFF"/>
                  </a:solidFill>
                  <a:latin typeface="Candara" pitchFamily="34" charset="0"/>
                  <a:ea typeface="MS PGothic" pitchFamily="34" charset="-128"/>
                </a:rPr>
                <a:t>ESCAP, WMO</a:t>
              </a:r>
              <a:endParaRPr kumimoji="1" lang="ja-JP" altLang="en-US" sz="2000" b="1">
                <a:solidFill>
                  <a:srgbClr val="FFFFFF"/>
                </a:solidFill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118812" name="テキスト ボックス 11"/>
            <p:cNvSpPr txBox="1">
              <a:spLocks noChangeArrowheads="1"/>
            </p:cNvSpPr>
            <p:nvPr/>
          </p:nvSpPr>
          <p:spPr bwMode="auto">
            <a:xfrm>
              <a:off x="714348" y="5286388"/>
              <a:ext cx="153279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2400" b="1">
                  <a:latin typeface="Candara" pitchFamily="34" charset="0"/>
                  <a:ea typeface="MS PGothic" pitchFamily="34" charset="-128"/>
                </a:rPr>
                <a:t>Supporter</a:t>
              </a:r>
              <a:endParaRPr kumimoji="1" lang="ja-JP" altLang="en-US" sz="2400" b="1">
                <a:latin typeface="Candara" pitchFamily="34" charset="0"/>
                <a:ea typeface="MS PGothic" pitchFamily="34" charset="-128"/>
              </a:endParaRPr>
            </a:p>
          </p:txBody>
        </p:sp>
        <p:sp>
          <p:nvSpPr>
            <p:cNvPr id="28" name="左右矢印 15"/>
            <p:cNvSpPr/>
            <p:nvPr/>
          </p:nvSpPr>
          <p:spPr>
            <a:xfrm rot="7884443">
              <a:off x="2176561" y="4641941"/>
              <a:ext cx="909578" cy="690591"/>
            </a:xfrm>
            <a:prstGeom prst="leftRightArrow">
              <a:avLst>
                <a:gd name="adj1" fmla="val 47880"/>
                <a:gd name="adj2" fmla="val 33701"/>
              </a:avLst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latinLnBrk="1">
                <a:defRPr/>
              </a:pPr>
              <a:endParaRPr kumimoji="1" lang="ja-JP" altLang="en-US">
                <a:solidFill>
                  <a:srgbClr val="FFFFFF"/>
                </a:solidFill>
                <a:ea typeface="MS PGothic" pitchFamily="34" charset="-128"/>
              </a:endParaRPr>
            </a:p>
          </p:txBody>
        </p:sp>
        <p:sp>
          <p:nvSpPr>
            <p:cNvPr id="118814" name="テキスト ボックス 25"/>
            <p:cNvSpPr txBox="1">
              <a:spLocks noChangeArrowheads="1"/>
            </p:cNvSpPr>
            <p:nvPr/>
          </p:nvSpPr>
          <p:spPr bwMode="auto">
            <a:xfrm>
              <a:off x="2643174" y="5000636"/>
              <a:ext cx="969753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latinLnBrk="1"/>
              <a:r>
                <a:rPr kumimoji="1" lang="en-US" altLang="ja-JP" sz="1400">
                  <a:ea typeface="MS PGothic" pitchFamily="34" charset="-128"/>
                </a:rPr>
                <a:t>-Advise</a:t>
              </a:r>
            </a:p>
            <a:p>
              <a:pPr latinLnBrk="1"/>
              <a:r>
                <a:rPr lang="en-US" altLang="ja-JP" sz="1400">
                  <a:ea typeface="MS PGothic" pitchFamily="34" charset="-128"/>
                </a:rPr>
                <a:t>- Materials</a:t>
              </a:r>
            </a:p>
          </p:txBody>
        </p:sp>
      </p:grpSp>
      <p:sp>
        <p:nvSpPr>
          <p:cNvPr id="30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1878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Structure of UFRM Project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コンテンツ プレースホルダ 2"/>
          <p:cNvSpPr txBox="1">
            <a:spLocks/>
          </p:cNvSpPr>
          <p:nvPr/>
        </p:nvSpPr>
        <p:spPr>
          <a:xfrm>
            <a:off x="571500" y="1285875"/>
            <a:ext cx="8229600" cy="5721350"/>
          </a:xfrm>
          <a:prstGeom prst="rect">
            <a:avLst/>
          </a:prstGeom>
        </p:spPr>
        <p:txBody>
          <a:bodyPr/>
          <a:lstStyle/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To Select Pilot Cities, </a:t>
            </a: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TCS to send invitation to TC members for nominations 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Initial nominations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	</a:t>
            </a: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- Metro Manila, Philippines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 - Hanoi, Viet Nam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 - </a:t>
            </a:r>
            <a:r>
              <a:rPr lang="en-US" altLang="ja-JP" sz="1600" b="1" kern="0" dirty="0" err="1">
                <a:latin typeface="Garamond" pitchFamily="18" charset="0"/>
                <a:ea typeface="산돌고딕 M" pitchFamily="18" charset="-127"/>
                <a:cs typeface="산돌고딕 M"/>
              </a:rPr>
              <a:t>HatYai</a:t>
            </a: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, Thailand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	- Macao, China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For Getting Support Groups’ proposal , TCS to send invitation to other partners  to join the project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ICHARM, ADPC, JAXA, WMO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Good Practices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Shanghai, China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Yokohama, Japan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</a:t>
            </a:r>
            <a:r>
              <a:rPr lang="en-US" altLang="ja-JP" b="1" u="sng" kern="0" dirty="0" err="1">
                <a:solidFill>
                  <a:srgbClr val="FF0000"/>
                </a:solidFill>
                <a:latin typeface="Garamond" pitchFamily="18" charset="0"/>
                <a:ea typeface="산돌고딕 M" pitchFamily="18" charset="-127"/>
                <a:cs typeface="산돌고딕 M"/>
              </a:rPr>
              <a:t>GyeongGi</a:t>
            </a:r>
            <a:r>
              <a:rPr lang="en-US" altLang="ja-JP" b="1" u="sng" kern="0" dirty="0">
                <a:solidFill>
                  <a:srgbClr val="FF0000"/>
                </a:solidFill>
                <a:latin typeface="Garamond" pitchFamily="18" charset="0"/>
                <a:ea typeface="산돌고딕 M" pitchFamily="18" charset="-127"/>
                <a:cs typeface="산돌고딕 M"/>
              </a:rPr>
              <a:t>-Do, Korea </a:t>
            </a: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80902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Concept of UFRM Project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ko-KR" altLang="en-US"/>
          </a:p>
        </p:txBody>
      </p:sp>
      <p:pic>
        <p:nvPicPr>
          <p:cNvPr id="4" name="내용 개체 틀 3" descr="UFRM_taesung_페이지_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252536" y="0"/>
            <a:ext cx="4842402" cy="6846284"/>
          </a:xfrm>
        </p:spPr>
      </p:pic>
      <p:pic>
        <p:nvPicPr>
          <p:cNvPr id="5" name="그림 4" descr="UFRM_taesung_페이지_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0"/>
            <a:ext cx="4850975" cy="68580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コンテンツ プレースホルダ 2"/>
          <p:cNvSpPr txBox="1">
            <a:spLocks/>
          </p:cNvSpPr>
          <p:nvPr/>
        </p:nvSpPr>
        <p:spPr>
          <a:xfrm>
            <a:off x="539750" y="1282700"/>
            <a:ext cx="8229600" cy="6075363"/>
          </a:xfrm>
          <a:prstGeom prst="rect">
            <a:avLst/>
          </a:prstGeom>
        </p:spPr>
        <p:txBody>
          <a:bodyPr/>
          <a:lstStyle/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September, 2010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</a:t>
            </a: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 </a:t>
            </a: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- Task Force(TF) prepare and discuss draft Manual for pilot study, and invitation to TC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 - Send invitation of pilot study to TC Members 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 - Send invitation to potential Support Groups(SG)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 January, 2011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Confirmation of Pilot Cities(PC)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Finalization of Manual for pilot study and send it to PC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C</a:t>
            </a: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onfirmation of SG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March, 2011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 - PC prepare </a:t>
            </a: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the </a:t>
            </a:r>
            <a:r>
              <a:rPr kumimoji="1"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plan in consultation with TF 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- Implementation of pilot study(TF member visit PC)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kumimoji="1"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January, 2012</a:t>
            </a:r>
          </a:p>
          <a:p>
            <a:pPr marL="190500" indent="-190500" latinLnBrk="1">
              <a:lnSpc>
                <a:spcPts val="1900"/>
              </a:lnSpc>
              <a:spcBef>
                <a:spcPct val="6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en-US" altLang="ja-JP" b="1" kern="0" dirty="0">
                <a:latin typeface="Garamond" pitchFamily="18" charset="0"/>
                <a:ea typeface="산돌고딕 M" pitchFamily="18" charset="-127"/>
                <a:cs typeface="산돌고딕 M"/>
              </a:rPr>
              <a:t>  </a:t>
            </a:r>
            <a:r>
              <a:rPr lang="en-US" altLang="ja-JP" sz="1600" b="1" kern="0" dirty="0">
                <a:latin typeface="Garamond" pitchFamily="18" charset="0"/>
                <a:ea typeface="산돌고딕 M" pitchFamily="18" charset="-127"/>
                <a:cs typeface="산돌고딕 M"/>
              </a:rPr>
              <a:t>- TF report to Annual session</a:t>
            </a:r>
            <a:endParaRPr kumimoji="1" lang="ja-JP" altLang="en-US" sz="1600" b="1" kern="0" dirty="0">
              <a:latin typeface="Garamond" pitchFamily="18" charset="0"/>
              <a:ea typeface="산돌고딕 M" pitchFamily="18" charset="-127"/>
              <a:cs typeface="산돌고딕 M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2083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Timeline of UFRM Project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직사각형 5"/>
          <p:cNvSpPr/>
          <p:nvPr/>
        </p:nvSpPr>
        <p:spPr>
          <a:xfrm>
            <a:off x="539750" y="1357313"/>
            <a:ext cx="8424863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22 Experts from </a:t>
            </a:r>
            <a:r>
              <a:rPr lang="en-US" altLang="ko-KR" sz="2400" b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10 </a:t>
            </a:r>
            <a:r>
              <a:rPr lang="en-US" altLang="ko-KR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TC Members, 2 Experts from TCS,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    1 Experts from UNESCAP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en-US" altLang="ko-KR" sz="2400" b="1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Presentations of Member’s Disaster Information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Macao, China</a:t>
            </a: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;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Philippines; Lao PDR; Hong Kong, China; USA 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Viet Nam; China; ROK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altLang="ko-KR" dirty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 Joint Workshop with </a:t>
            </a:r>
            <a:r>
              <a:rPr lang="en-US" altLang="ko-KR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Garamond" pitchFamily="18" charset="0"/>
                <a:ea typeface="HY동녘M" pitchFamily="18" charset="-127"/>
                <a:cs typeface="Arial" pitchFamily="34" charset="0"/>
              </a:rPr>
              <a:t>WGH</a:t>
            </a:r>
            <a:endParaRPr lang="en-US" altLang="ko-KR" dirty="0">
              <a:solidFill>
                <a:schemeClr val="bg2">
                  <a:lumMod val="60000"/>
                  <a:lumOff val="40000"/>
                </a:schemeClr>
              </a:solidFill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 latinLnBrk="1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sz="2400" b="1" dirty="0">
                <a:latin typeface="Garamond" pitchFamily="18" charset="0"/>
                <a:ea typeface="HY동녘M" pitchFamily="18" charset="-127"/>
                <a:cs typeface="Arial" pitchFamily="34" charset="0"/>
              </a:rPr>
              <a:t>Discussion on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TC &amp;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WGDRR </a:t>
            </a: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Activities such as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WGDRR </a:t>
            </a: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Meeting, Expert Mission, TC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Session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WGTCDIS, </a:t>
            </a: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and Brochures for information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Sharing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Fast Flood Forecast System Manual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 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Annual Operation </a:t>
            </a:r>
            <a:r>
              <a:rPr lang="en-US" altLang="ko-KR" dirty="0" smtClean="0">
                <a:latin typeface="Garamond" pitchFamily="18" charset="0"/>
                <a:ea typeface="HY동녘M" pitchFamily="18" charset="-127"/>
                <a:cs typeface="Arial" pitchFamily="34" charset="0"/>
              </a:rPr>
              <a:t>Plan</a:t>
            </a: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altLang="ko-KR" dirty="0">
                <a:latin typeface="Garamond" pitchFamily="18" charset="0"/>
                <a:ea typeface="HY동녘M" pitchFamily="18" charset="-127"/>
                <a:cs typeface="Arial" pitchFamily="34" charset="0"/>
              </a:rPr>
              <a:t>Strategic Plan with Budget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US" altLang="ko-KR" dirty="0">
              <a:latin typeface="Garamond" pitchFamily="18" charset="0"/>
              <a:ea typeface="HY동녘M" pitchFamily="18" charset="-127"/>
              <a:cs typeface="Arial" pitchFamily="34" charset="0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Session;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Pilippines, 2009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Typhoon Disaster Information Collecting for WGTCDIS</a:t>
            </a:r>
          </a:p>
        </p:txBody>
      </p:sp>
      <p:sp>
        <p:nvSpPr>
          <p:cNvPr id="7174" name="직사각형 3"/>
          <p:cNvSpPr>
            <a:spLocks noChangeArrowheads="1"/>
          </p:cNvSpPr>
          <p:nvPr/>
        </p:nvSpPr>
        <p:spPr bwMode="auto">
          <a:xfrm>
            <a:off x="428625" y="1428750"/>
            <a:ext cx="8429625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ko-KR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Five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TC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Members </a:t>
            </a: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Vietnam(2008-2009);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Hong Kong,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China(2009)</a:t>
            </a: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r>
              <a:rPr lang="en-US" altLang="ko-KR" sz="20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          Lao </a:t>
            </a:r>
            <a:r>
              <a:rPr lang="en-US" altLang="ko-KR" sz="20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PDR; Thailand; Philippines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2009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Apply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and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select new </a:t>
            </a:r>
            <a:r>
              <a:rPr lang="en-US" sz="2000" b="1" u="sng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Three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 Members</a:t>
            </a:r>
          </a:p>
          <a:p>
            <a:pPr marL="342900" indent="-342900"/>
            <a:endParaRPr lang="ko-KR" alt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March,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collecting disaster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information (</a:t>
            </a:r>
            <a:r>
              <a:rPr lang="en-US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Not yet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June,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developing WGTCDIS for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June,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Expert Mission (</a:t>
            </a:r>
            <a:r>
              <a:rPr lang="en-US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No Expert Mission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Discuss on calibration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of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WGTCDIS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Jan., 2011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Report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on WGTCDIS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developed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for Members </a:t>
            </a:r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Typhoon Disaster Information Collecting for WGTCDIS</a:t>
            </a:r>
          </a:p>
        </p:txBody>
      </p:sp>
      <p:sp>
        <p:nvSpPr>
          <p:cNvPr id="116739" name="직사각형 3"/>
          <p:cNvSpPr>
            <a:spLocks noChangeArrowheads="1"/>
          </p:cNvSpPr>
          <p:nvPr/>
        </p:nvSpPr>
        <p:spPr bwMode="auto">
          <a:xfrm>
            <a:off x="428625" y="1428736"/>
            <a:ext cx="8501093" cy="427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ko-KR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Five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TC Members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</a:t>
            </a: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Vietnam(2008-2009);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Hong Kong,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China(2009)</a:t>
            </a: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</a:t>
            </a:r>
            <a:r>
              <a:rPr lang="en-US" altLang="ko-KR" sz="2000" b="1" u="sng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Lao </a:t>
            </a:r>
            <a:r>
              <a:rPr lang="en-US" altLang="ko-KR" sz="2000" b="1" u="sng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PDR; Thailand; Philippines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2009	</a:t>
            </a: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A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pply and select new </a:t>
            </a:r>
            <a:r>
              <a:rPr lang="en-US" sz="2000" b="1" u="sng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Three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 Members</a:t>
            </a:r>
          </a:p>
          <a:p>
            <a:pPr marL="342900" indent="-342900"/>
            <a:endParaRPr lang="ko-KR" altLang="en-US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Oct.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,</a:t>
            </a: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2010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 	Finish collecting disaster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information (</a:t>
            </a:r>
            <a:r>
              <a:rPr lang="en-US" sz="2000" b="1" u="sng" dirty="0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5</a:t>
            </a:r>
            <a:r>
              <a:rPr lang="en-US" sz="2000" b="1" u="sng" baseline="30000" dirty="0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th</a:t>
            </a:r>
            <a:r>
              <a:rPr lang="en-US" sz="2000" b="1" u="sng" dirty="0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sz="2000" b="1" u="sng" dirty="0" err="1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Incheon</a:t>
            </a:r>
            <a:r>
              <a:rPr lang="en-US" sz="2000" b="1" u="sng" dirty="0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 Meeting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  <a:endParaRPr lang="en-US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Dec.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,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2010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	Finish developing WGTCDIS for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Jan.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,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2011	</a:t>
            </a: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D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iscuss on calibration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of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WGTCDIS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Jan.,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2011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 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Report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on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WGTCDIS developed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for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endParaRPr lang="ko-KR" alt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Feb.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,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 2011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 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Expert Mission</a:t>
            </a: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Macao,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China, 2010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785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Session, Macao, China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17762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Typhoon Disaster Information Collecting for WGTCDIS</a:t>
            </a:r>
          </a:p>
        </p:txBody>
      </p:sp>
      <p:sp>
        <p:nvSpPr>
          <p:cNvPr id="117763" name="직사각형 3"/>
          <p:cNvSpPr>
            <a:spLocks noChangeArrowheads="1"/>
          </p:cNvSpPr>
          <p:nvPr/>
        </p:nvSpPr>
        <p:spPr bwMode="auto">
          <a:xfrm>
            <a:off x="428625" y="1428750"/>
            <a:ext cx="8429625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ko-KR" sz="2000" b="1" u="sng" dirty="0" smtClean="0">
                <a:solidFill>
                  <a:srgbClr val="FF0000"/>
                </a:solidFill>
                <a:latin typeface="Garamond" pitchFamily="18" charset="0"/>
                <a:ea typeface="HY동녘M"/>
                <a:cs typeface="Arial" charset="0"/>
              </a:rPr>
              <a:t>Seven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TC </a:t>
            </a:r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Vietnam</a:t>
            </a:r>
            <a:r>
              <a:rPr lang="en-US" altLang="ko-KR" sz="2000" b="1" dirty="0">
                <a:latin typeface="Garamond" pitchFamily="18" charset="0"/>
                <a:ea typeface="HY동녘M"/>
                <a:cs typeface="Arial" charset="0"/>
              </a:rPr>
              <a:t>; Hong Kong, China, </a:t>
            </a: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r>
              <a:rPr lang="en-US" altLang="ko-KR" sz="2000" b="1" dirty="0" smtClean="0">
                <a:latin typeface="Garamond" pitchFamily="18" charset="0"/>
                <a:ea typeface="HY동녘M"/>
                <a:cs typeface="Arial" charset="0"/>
              </a:rPr>
              <a:t>          </a:t>
            </a:r>
            <a:r>
              <a:rPr lang="en-US" altLang="ko-KR" sz="20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Lao </a:t>
            </a:r>
            <a:r>
              <a:rPr lang="en-US" altLang="ko-KR" sz="20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PDR; Thailand; Philippines</a:t>
            </a:r>
          </a:p>
          <a:p>
            <a:pPr marL="342900" indent="-342900">
              <a:buFont typeface="Wingdings" pitchFamily="2" charset="2"/>
              <a:buNone/>
            </a:pP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      </a:t>
            </a: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    New 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TC Members : </a:t>
            </a:r>
            <a:r>
              <a:rPr lang="en-US" altLang="zh-TW" sz="2000" b="1" u="sng" dirty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Cambodia; Guam, USA </a:t>
            </a:r>
          </a:p>
          <a:p>
            <a:pPr marL="342900" indent="-342900">
              <a:buFont typeface="Wingdings" pitchFamily="2" charset="2"/>
              <a:buNone/>
            </a:pPr>
            <a:endParaRPr lang="en-US" altLang="ko-KR" sz="2000" b="1" dirty="0" smtClean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None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Sept.,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2010</a:t>
            </a:r>
            <a:r>
              <a:rPr lang="en-US" altLang="zh-TW" sz="2000" b="1" dirty="0">
                <a:latin typeface="Garamond" pitchFamily="18" charset="0"/>
                <a:ea typeface="HY동녘M"/>
                <a:cs typeface="Arial" charset="0"/>
              </a:rPr>
              <a:t>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Apply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and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select new </a:t>
            </a:r>
            <a:r>
              <a:rPr lang="en-US" sz="2000" b="1" u="sng" dirty="0" smtClean="0">
                <a:solidFill>
                  <a:srgbClr val="0070C0"/>
                </a:solidFill>
                <a:latin typeface="Garamond" pitchFamily="18" charset="0"/>
                <a:ea typeface="HY동녘M"/>
                <a:cs typeface="Arial" charset="0"/>
              </a:rPr>
              <a:t>Two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 Members</a:t>
            </a:r>
          </a:p>
          <a:p>
            <a:pPr marL="342900" indent="-342900"/>
            <a:endParaRPr lang="ko-KR" alt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March, 2011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collecting disaster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information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June, 2011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Finish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developing WGTCDIS for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Members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June, 2011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Expert Mission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zh-TW" sz="2000" b="1" dirty="0" smtClean="0">
                <a:latin typeface="Garamond" pitchFamily="18" charset="0"/>
                <a:ea typeface="HY동녘M"/>
                <a:cs typeface="Arial" charset="0"/>
              </a:rPr>
              <a:t>Nov.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2011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Discuss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on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calibration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of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WGTCDIS</a:t>
            </a:r>
          </a:p>
          <a:p>
            <a:pPr marL="342900" indent="-342900"/>
            <a:endParaRPr lang="en-US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Jan.,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2012 	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Report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on WGTCDIS </a:t>
            </a:r>
            <a:r>
              <a:rPr lang="en-US" sz="2000" b="1" dirty="0" smtClean="0">
                <a:latin typeface="Garamond" pitchFamily="18" charset="0"/>
                <a:ea typeface="HY동녘M"/>
                <a:cs typeface="Arial" charset="0"/>
              </a:rPr>
              <a:t>developed </a:t>
            </a:r>
            <a:r>
              <a:rPr lang="en-US" sz="2000" b="1" dirty="0">
                <a:latin typeface="Garamond" pitchFamily="18" charset="0"/>
                <a:ea typeface="HY동녘M"/>
                <a:cs typeface="Arial" charset="0"/>
              </a:rPr>
              <a:t>for Members </a:t>
            </a:r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/>
            <a:endParaRPr lang="ko-KR" altLang="en-US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US" altLang="ko-KR" sz="2000" b="1" dirty="0">
              <a:latin typeface="Garamond" pitchFamily="18" charset="0"/>
              <a:ea typeface="HY동녘M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8" name="직사각형 6"/>
          <p:cNvSpPr>
            <a:spLocks noChangeArrowheads="1"/>
          </p:cNvSpPr>
          <p:nvPr/>
        </p:nvSpPr>
        <p:spPr bwMode="auto">
          <a:xfrm>
            <a:off x="285750" y="1285875"/>
            <a:ext cx="8786813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Publications of typhoon brochure of TC Members</a:t>
            </a: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To publish </a:t>
            </a:r>
            <a:r>
              <a:rPr lang="en-US" altLang="ko-KR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report on typhoon related damages collected brochures from TC Members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ROK :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Rusa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(2002),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Maemi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(2003),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Awinia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(2006),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Nari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(2007),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Bonghwa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(2008)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Philippines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(2009), Parma(2009)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Macao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, China :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(2008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),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USA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Bongsunhwa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(2002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Viet Nam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 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China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Morakot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 </a:t>
            </a:r>
            <a:endParaRPr lang="en-US" altLang="ko-KR" b="1" dirty="0">
              <a:solidFill>
                <a:srgbClr val="0070C0"/>
              </a:solidFill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Lao PDR :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(2009)</a:t>
            </a:r>
            <a:endParaRPr lang="en-US" altLang="ko-KR" b="1" dirty="0">
              <a:solidFill>
                <a:srgbClr val="0070C0"/>
              </a:solidFill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Hong Kong, China : </a:t>
            </a:r>
            <a:r>
              <a:rPr lang="en-US" altLang="ko-KR" b="1" dirty="0" err="1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(2008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), </a:t>
            </a:r>
            <a:r>
              <a:rPr lang="en-US" altLang="ko-KR" b="1" dirty="0" err="1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ko-KR" b="1" dirty="0" smtClean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(2009</a:t>
            </a:r>
            <a:r>
              <a:rPr lang="en-US" altLang="ko-KR" b="1" dirty="0">
                <a:solidFill>
                  <a:srgbClr val="0070C0"/>
                </a:solidFill>
                <a:latin typeface="Garamond" pitchFamily="18" charset="0"/>
                <a:ea typeface="Gulim" pitchFamily="34" charset="-127"/>
              </a:rPr>
              <a:t>)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support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the publications of typhoon brochure of TC Members and the organization of public education events to raise public awareness on DRR jointly with WMO DRR Program and UN/ISDR, as well as WGM and WGH, and </a:t>
            </a:r>
            <a:endParaRPr lang="en-US" altLang="ko-KR" dirty="0" smtClean="0">
              <a:latin typeface="Garamond" pitchFamily="18" charset="0"/>
              <a:ea typeface="Gulim" pitchFamily="34" charset="-127"/>
            </a:endParaRPr>
          </a:p>
          <a:p>
            <a:pPr marL="800100" lvl="1" indent="-342900"/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       </a:t>
            </a:r>
            <a:r>
              <a:rPr lang="en-US" altLang="ko-KR" b="1" dirty="0" smtClean="0">
                <a:latin typeface="Garamond" pitchFamily="18" charset="0"/>
                <a:ea typeface="Gulim" pitchFamily="34" charset="-127"/>
              </a:rPr>
              <a:t>to consider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if these would need to be added during the mission </a:t>
            </a:r>
            <a:endParaRPr lang="en-US" altLang="ko-KR" dirty="0">
              <a:latin typeface="Garamond" pitchFamily="18" charset="0"/>
              <a:ea typeface="HY동녘M"/>
              <a:cs typeface="HY동녘M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Rusa(2002)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9221" name="Picture 5" descr="D:\2009\08 국외출장\090810 태풍위원회 공동워크샵\소장님 발표자료\태풍 '루사' 영문 브로셔\page-00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5" descr="D:\2009\08 국외출장\090810 태풍위원회 공동워크샵\소장님 발표자료\태풍 '루사' 영문 브로셔\page-0001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9363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220" name="Picture 4" descr="D:\2009\08 국외출장\090810 태풍위원회 공동워크샵\소장님 발표자료\태풍 '루사' 영문 브로셔\page-0004.jpg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33963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4" descr="D:\2009\08 국외출장\090810 태풍위원회 공동워크샵\소장님 발표자료\태풍 '루사' 영문 브로셔\page-0004.jpg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9675" y="2205038"/>
            <a:ext cx="151130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Rusa(2002)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14" name="Picture 1" descr="D:\2009\08 국외출장\090810 태풍위원회 공동워크샵\소장님 발표자료\태풍 '루사' 영문 브로셔\page-0002.jpg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154781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44" name="Picture 4" descr="D:\2009\08 국외출장\090810 태풍위원회 공동워크샵\소장님 발표자료\태풍 '루사' 영문 브로셔\page-0002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2575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3" descr="D:\2009\08 국외출장\090810 태풍위원회 공동워크샵\소장님 발표자료\태풍 '루사' 영문 브로셔\page-0003.jpg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8" y="2205038"/>
            <a:ext cx="25193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43" name="Picture 3" descr="D:\2009\08 국외출장\090810 태풍위원회 공동워크샵\소장님 발표자료\태풍 '루사' 영문 브로셔\page-000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91300" y="2205038"/>
            <a:ext cx="2519363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Maemi(2003)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6" name="Picture 7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14563"/>
            <a:ext cx="2484438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313" y="2214563"/>
            <a:ext cx="2486025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5"/>
          <p:cNvPicPr>
            <a:picLocks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5" y="2214563"/>
            <a:ext cx="2484438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38" y="2214563"/>
            <a:ext cx="1584325" cy="3600450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Maemi(2003)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17" name="Picture 2" descr="D:\2009\08 국외출장\090810 태풍위원회 공동워크샵\소장님 발표자료\태풍 '매니' 영문 브로셔\태풍매미-영문브로셔_페이지_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05038"/>
            <a:ext cx="15700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2" descr="D:\2009\08 국외출장\090810 태풍위원회 공동워크샵\소장님 발표자료\태풍 '매니' 영문 브로셔\태풍매미-영문브로셔_페이지_2.jpg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25" y="2205038"/>
            <a:ext cx="24844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2" descr="D:\2009\08 국외출장\090810 태풍위원회 공동워크샵\소장님 발표자료\태풍 '매니' 영문 브로셔\태풍매미-영문브로셔_페이지_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8" y="2205038"/>
            <a:ext cx="248285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4754" name="Picture 2" descr="D:\2009\08 국외출장\090810 태풍위원회 공동워크샵\소장님 발표자료\태풍 '매니' 영문 브로셔\태풍매미-영문브로셔_페이지_2.jpg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50" y="2205038"/>
            <a:ext cx="24844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Nari(2007)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75778" name="Picture 2" descr="D:\2009\08 국외출장\090810 태풍위원회 공동워크샵\소장님 발표자료\태풍 '나리' 영문 브로셔\영문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650" y="2205038"/>
            <a:ext cx="254635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80" name="Picture 4" descr="D:\2009\08 국외출장\090810 태풍위원회 공동워크샵\소장님 발표자료\태풍 '나리' 영문 브로셔\영문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7525" y="2205038"/>
            <a:ext cx="1438275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79" name="Picture 3" descr="D:\2009\08 국외출장\090810 태풍위원회 공동워크샵\소장님 발표자료\태풍 '나리' 영문 브로셔\영문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95800" y="2205038"/>
            <a:ext cx="1600200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5781" name="Picture 5" descr="D:\2009\08 국외출장\090810 태풍위원회 공동워크샵\소장님 발표자료\태풍 '나리' 영문 브로셔\영문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96000" y="2205038"/>
            <a:ext cx="25479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Nari(2007)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76802" name="Picture 2" descr="D:\2009\08 국외출장\090810 태풍위원회 공동워크샵\소장님 발표자료\태풍 '나리' 영문 브로셔\영문5.jpg"/>
          <p:cNvPicPr>
            <a:picLocks noChangeAspect="1" noChangeArrowheads="1"/>
          </p:cNvPicPr>
          <p:nvPr/>
        </p:nvPicPr>
        <p:blipFill>
          <a:blip r:embed="rId3"/>
          <a:srcRect l="5195"/>
          <a:stretch>
            <a:fillRect/>
          </a:stretch>
        </p:blipFill>
        <p:spPr bwMode="auto">
          <a:xfrm>
            <a:off x="0" y="2205038"/>
            <a:ext cx="241458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6803" name="Picture 3" descr="D:\2009\08 국외출장\090810 태풍위원회 공동워크샵\소장님 발표자료\태풍 '나리' 영문 브로셔\영문6.jpg"/>
          <p:cNvPicPr>
            <a:picLocks noChangeAspect="1" noChangeArrowheads="1"/>
          </p:cNvPicPr>
          <p:nvPr/>
        </p:nvPicPr>
        <p:blipFill>
          <a:blip r:embed="rId4"/>
          <a:srcRect r="4113"/>
          <a:stretch>
            <a:fillRect/>
          </a:stretch>
        </p:blipFill>
        <p:spPr bwMode="auto">
          <a:xfrm>
            <a:off x="2414588" y="2205038"/>
            <a:ext cx="24431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6804" name="Picture 4" descr="D:\2009\08 국외출장\090810 태풍위원회 공동워크샵\소장님 발표자료\태풍 '나리' 영문 브로셔\영문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0" y="2205038"/>
            <a:ext cx="2547938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6805" name="Picture 5" descr="D:\2009\08 국외출장\090810 태풍위원회 공동워크샵\소장님 발표자료\태풍 '나리' 영문 브로셔\영문8.jpg"/>
          <p:cNvPicPr>
            <a:picLocks noChangeAspect="1" noChangeArrowheads="1"/>
          </p:cNvPicPr>
          <p:nvPr/>
        </p:nvPicPr>
        <p:blipFill>
          <a:blip r:embed="rId6"/>
          <a:srcRect l="14977" r="20525"/>
          <a:stretch>
            <a:fillRect/>
          </a:stretch>
        </p:blipFill>
        <p:spPr bwMode="auto">
          <a:xfrm>
            <a:off x="7405688" y="2205038"/>
            <a:ext cx="1643062" cy="360045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Hagupit(2008)</a:t>
            </a:r>
          </a:p>
        </p:txBody>
      </p:sp>
      <p:pic>
        <p:nvPicPr>
          <p:cNvPr id="48130" name="Picture 1" descr="D:\2009\05 태풍위원회 업무\090902 WMO 보고서(TCDIS 매뉴얼) 발간\Typhoon_HAGUPIT_페이지_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88" y="1239838"/>
            <a:ext cx="1789112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1" name="Picture 2" descr="D:\2009\05 태풍위원회 업무\090902 WMO 보고서(TCDIS 매뉴얼) 발간\Typhoon_HAGUPIT_페이지_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1025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3" descr="D:\2009\05 태풍위원회 업무\090902 WMO 보고서(TCDIS 매뉴얼) 발간\Typhoon_HAGUPIT_페이지_0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3" name="Picture 4" descr="D:\2009\05 태풍위원회 업무\090902 WMO 보고서(TCDIS 매뉴얼) 발간\Typhoon_HAGUPIT_페이지_0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6075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4" name="Picture 5" descr="D:\2009\05 태풍위원회 업무\090902 WMO 보고서(TCDIS 매뉴얼) 발간\Typhoon_HAGUPIT_페이지_0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3450" y="1246188"/>
            <a:ext cx="178911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5" name="Picture 6" descr="D:\2009\05 태풍위원회 업무\090902 WMO 보고서(TCDIS 매뉴얼) 발간\Typhoon_HAGUPIT_페이지_06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263" y="3746500"/>
            <a:ext cx="171767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6" name="Picture 7" descr="D:\2009\05 태풍위원회 업무\090902 WMO 보고서(TCDIS 매뉴얼) 발간\Typhoon_HAGUPIT_페이지_07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908175" y="3746500"/>
            <a:ext cx="1785938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7" name="Picture 8" descr="D:\2009\05 태풍위원회 업무\090902 WMO 보고서(TCDIS 매뉴얼) 발간\Typhoon_HAGUPIT_페이지_08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643313" y="3746500"/>
            <a:ext cx="1785937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8" name="Picture 9" descr="D:\2009\05 태풍위원회 업무\090902 WMO 보고서(TCDIS 매뉴얼) 발간\Typhoon_HAGUPIT_페이지_09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00688" y="3746500"/>
            <a:ext cx="1785937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9" name="Picture 10" descr="D:\2009\05 태풍위원회 업무\090902 WMO 보고서(TCDIS 매뉴얼) 발간\Typhoon_HAGUPIT_페이지_10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215188" y="3746500"/>
            <a:ext cx="1820862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268288" y="1643063"/>
          <a:ext cx="2660650" cy="4064000"/>
        </p:xfrm>
        <a:graphic>
          <a:graphicData uri="http://schemas.openxmlformats.org/presentationml/2006/ole">
            <p:oleObj spid="_x0000_s117762" name="Acrobat Document" r:id="rId3" imgW="7560720" imgH="10668600" progId="AcroExch.Document.7">
              <p:embed/>
            </p:oleObj>
          </a:graphicData>
        </a:graphic>
      </p:graphicFrame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2982913" y="1643063"/>
          <a:ext cx="2660650" cy="4064000"/>
        </p:xfrm>
        <a:graphic>
          <a:graphicData uri="http://schemas.openxmlformats.org/presentationml/2006/ole">
            <p:oleObj spid="_x0000_s117763" name="Acrobat Document" r:id="rId4" imgW="7560720" imgH="10668600" progId="AcroExch.Document.7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572000" y="1643063"/>
          <a:ext cx="2660650" cy="4064000"/>
        </p:xfrm>
        <a:graphic>
          <a:graphicData uri="http://schemas.openxmlformats.org/presentationml/2006/ole">
            <p:oleObj spid="_x0000_s117764" name="Acrobat Document" r:id="rId5" imgW="7560720" imgH="10668600" progId="AcroExch.Document.7">
              <p:embed/>
            </p:oleObj>
          </a:graphicData>
        </a:graphic>
      </p:graphicFrame>
      <p:sp>
        <p:nvSpPr>
          <p:cNvPr id="4102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Ewinia(2006)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6269038" y="1643063"/>
          <a:ext cx="2660650" cy="4064000"/>
        </p:xfrm>
        <a:graphic>
          <a:graphicData uri="http://schemas.openxmlformats.org/presentationml/2006/ole">
            <p:oleObj spid="_x0000_s117765" name="Acrobat Document" r:id="rId6" imgW="7560720" imgH="10668600" progId="AcroExch.Document.7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214688" y="1714500"/>
          <a:ext cx="2874962" cy="4064000"/>
        </p:xfrm>
        <a:graphic>
          <a:graphicData uri="http://schemas.openxmlformats.org/presentationml/2006/ole">
            <p:oleObj spid="_x0000_s118786" name="Acrobat Document" r:id="rId3" imgW="7560720" imgH="10668600" progId="AcroExch.Document.7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85750" y="1714500"/>
          <a:ext cx="2874963" cy="4064000"/>
        </p:xfrm>
        <a:graphic>
          <a:graphicData uri="http://schemas.openxmlformats.org/presentationml/2006/ole">
            <p:oleObj spid="_x0000_s118787" name="Acrobat Document" r:id="rId4" imgW="7560720" imgH="10668600" progId="AcroExch.Document.7">
              <p:embed/>
            </p:oleObj>
          </a:graphicData>
        </a:graphic>
      </p:graphicFrame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Brochure: Typhoon Ewinia(2006)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Session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6000750" y="1836738"/>
          <a:ext cx="2874963" cy="4064000"/>
        </p:xfrm>
        <a:graphic>
          <a:graphicData uri="http://schemas.openxmlformats.org/presentationml/2006/ole">
            <p:oleObj spid="_x0000_s118788" name="Acrobat Document" r:id="rId5" imgW="7560720" imgH="10668600" progId="AcroExch.Document.7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WGDRR Annual Meeting</a:t>
            </a:r>
          </a:p>
        </p:txBody>
      </p:sp>
      <p:grpSp>
        <p:nvGrpSpPr>
          <p:cNvPr id="16" name="그룹 15"/>
          <p:cNvGrpSpPr/>
          <p:nvPr/>
        </p:nvGrpSpPr>
        <p:grpSpPr>
          <a:xfrm>
            <a:off x="714375" y="1485184"/>
            <a:ext cx="6643664" cy="792164"/>
            <a:chOff x="714375" y="1485184"/>
            <a:chExt cx="6643664" cy="792164"/>
          </a:xfrm>
        </p:grpSpPr>
        <p:sp>
          <p:nvSpPr>
            <p:cNvPr id="6150" name="Rectangle 2"/>
            <p:cNvSpPr>
              <a:spLocks noChangeArrowheads="1"/>
            </p:cNvSpPr>
            <p:nvPr/>
          </p:nvSpPr>
          <p:spPr bwMode="auto">
            <a:xfrm>
              <a:off x="1285852" y="1769348"/>
              <a:ext cx="6072187" cy="5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ü"/>
              </a:pPr>
              <a:r>
                <a:rPr lang="en-US" altLang="ko-KR" b="1" dirty="0">
                  <a:latin typeface="Garamond" pitchFamily="18" charset="0"/>
                  <a:ea typeface="HY동녘M"/>
                  <a:cs typeface="HY동녘M"/>
                </a:rPr>
                <a:t> </a:t>
              </a:r>
              <a:r>
                <a:rPr lang="en-US" altLang="ko-KR" dirty="0">
                  <a:latin typeface="Garamond" pitchFamily="18" charset="0"/>
                  <a:ea typeface="HY동녘M"/>
                  <a:cs typeface="HY동녘M"/>
                </a:rPr>
                <a:t>Song-do </a:t>
              </a:r>
              <a:r>
                <a:rPr lang="en-US" altLang="ko-KR" dirty="0" err="1">
                  <a:latin typeface="Garamond" pitchFamily="18" charset="0"/>
                  <a:ea typeface="HY동녘M"/>
                  <a:cs typeface="HY동녘M"/>
                </a:rPr>
                <a:t>ConvensiA</a:t>
              </a:r>
              <a:r>
                <a:rPr lang="en-US" altLang="ko-KR" dirty="0">
                  <a:latin typeface="Garamond" pitchFamily="18" charset="0"/>
                  <a:ea typeface="HY동녘M"/>
                  <a:cs typeface="HY동녘M"/>
                </a:rPr>
                <a:t>, </a:t>
              </a:r>
              <a:r>
                <a:rPr lang="en-US" altLang="ko-KR" dirty="0" err="1">
                  <a:latin typeface="Garamond" pitchFamily="18" charset="0"/>
                  <a:ea typeface="HY동녘M"/>
                  <a:cs typeface="HY동녘M"/>
                </a:rPr>
                <a:t>Incheon</a:t>
              </a:r>
              <a:r>
                <a:rPr lang="en-US" altLang="ko-KR" dirty="0">
                  <a:latin typeface="Garamond" pitchFamily="18" charset="0"/>
                  <a:ea typeface="HY동녘M"/>
                  <a:cs typeface="HY동녘M"/>
                </a:rPr>
                <a:t>, </a:t>
              </a:r>
              <a:r>
                <a:rPr lang="en-US" altLang="ko-KR" dirty="0" smtClean="0">
                  <a:latin typeface="Garamond" pitchFamily="18" charset="0"/>
                  <a:ea typeface="HY동녘M"/>
                  <a:cs typeface="HY동녘M"/>
                </a:rPr>
                <a:t>Korea</a:t>
              </a:r>
              <a:endParaRPr lang="en-US" altLang="ko-KR" dirty="0">
                <a:latin typeface="Garamond" pitchFamily="18" charset="0"/>
                <a:ea typeface="HY동녘M"/>
                <a:cs typeface="HY동녘M"/>
              </a:endParaRPr>
            </a:p>
          </p:txBody>
        </p:sp>
        <p:sp>
          <p:nvSpPr>
            <p:cNvPr id="6153" name="Rectangle 2"/>
            <p:cNvSpPr>
              <a:spLocks noChangeArrowheads="1"/>
            </p:cNvSpPr>
            <p:nvPr/>
          </p:nvSpPr>
          <p:spPr bwMode="auto">
            <a:xfrm>
              <a:off x="714375" y="1485184"/>
              <a:ext cx="5214938" cy="3603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§"/>
              </a:pPr>
              <a:r>
                <a:rPr lang="en-US" altLang="ko-KR" sz="2000" b="1" dirty="0">
                  <a:latin typeface="Garamond" pitchFamily="18" charset="0"/>
                  <a:ea typeface="HY동녘M"/>
                  <a:cs typeface="HY동녘M"/>
                </a:rPr>
                <a:t> Location</a:t>
              </a:r>
            </a:p>
          </p:txBody>
        </p:sp>
      </p:grpSp>
      <p:grpSp>
        <p:nvGrpSpPr>
          <p:cNvPr id="14" name="그룹 13"/>
          <p:cNvGrpSpPr/>
          <p:nvPr/>
        </p:nvGrpSpPr>
        <p:grpSpPr>
          <a:xfrm>
            <a:off x="714375" y="2500306"/>
            <a:ext cx="7929563" cy="652458"/>
            <a:chOff x="714375" y="2205038"/>
            <a:chExt cx="7929563" cy="652458"/>
          </a:xfrm>
        </p:grpSpPr>
        <p:sp>
          <p:nvSpPr>
            <p:cNvPr id="6151" name="Rectangle 2">
              <a:hlinkClick r:id="rId2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714375" y="2205038"/>
              <a:ext cx="6257925" cy="431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§"/>
              </a:pPr>
              <a:r>
                <a:rPr lang="en-US" altLang="ko-KR" sz="2000" b="1" dirty="0">
                  <a:latin typeface="Garamond" pitchFamily="18" charset="0"/>
                  <a:ea typeface="HY동녘M"/>
                  <a:cs typeface="HY동녘M"/>
                </a:rPr>
                <a:t> Date</a:t>
              </a:r>
            </a:p>
          </p:txBody>
        </p:sp>
        <p:sp>
          <p:nvSpPr>
            <p:cNvPr id="6154" name="Rectangle 2"/>
            <p:cNvSpPr>
              <a:spLocks noChangeArrowheads="1"/>
            </p:cNvSpPr>
            <p:nvPr/>
          </p:nvSpPr>
          <p:spPr bwMode="auto">
            <a:xfrm>
              <a:off x="1285875" y="2636838"/>
              <a:ext cx="7358063" cy="2206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ü"/>
              </a:pPr>
              <a:r>
                <a:rPr lang="en-US" altLang="ko-KR" dirty="0">
                  <a:latin typeface="Garamond" pitchFamily="18" charset="0"/>
                  <a:ea typeface="HY동녘M"/>
                  <a:cs typeface="HY동녘M"/>
                </a:rPr>
                <a:t> 25-26 October 2010</a:t>
              </a:r>
            </a:p>
          </p:txBody>
        </p:sp>
      </p:grpSp>
      <p:grpSp>
        <p:nvGrpSpPr>
          <p:cNvPr id="13" name="그룹 12"/>
          <p:cNvGrpSpPr/>
          <p:nvPr/>
        </p:nvGrpSpPr>
        <p:grpSpPr>
          <a:xfrm>
            <a:off x="714375" y="3429006"/>
            <a:ext cx="8143875" cy="1500192"/>
            <a:chOff x="714375" y="2571750"/>
            <a:chExt cx="8143875" cy="1500192"/>
          </a:xfrm>
        </p:grpSpPr>
        <p:sp>
          <p:nvSpPr>
            <p:cNvPr id="6152" name="Rectangle 2"/>
            <p:cNvSpPr>
              <a:spLocks noChangeArrowheads="1"/>
            </p:cNvSpPr>
            <p:nvPr/>
          </p:nvSpPr>
          <p:spPr bwMode="auto">
            <a:xfrm>
              <a:off x="714375" y="2571750"/>
              <a:ext cx="6572250" cy="900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§"/>
              </a:pPr>
              <a:r>
                <a:rPr lang="en-US" altLang="ko-KR" sz="2000" b="1" dirty="0">
                  <a:latin typeface="Garamond" pitchFamily="18" charset="0"/>
                  <a:ea typeface="HY동녘M"/>
                  <a:cs typeface="HY동녘M"/>
                </a:rPr>
                <a:t> Subject</a:t>
              </a:r>
            </a:p>
          </p:txBody>
        </p:sp>
        <p:sp>
          <p:nvSpPr>
            <p:cNvPr id="6155" name="Rectangle 2"/>
            <p:cNvSpPr>
              <a:spLocks noChangeArrowheads="1"/>
            </p:cNvSpPr>
            <p:nvPr/>
          </p:nvSpPr>
          <p:spPr bwMode="auto">
            <a:xfrm>
              <a:off x="1285875" y="2901950"/>
              <a:ext cx="7572375" cy="11699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/>
              <a:endParaRPr lang="en-US" altLang="ko-KR" dirty="0">
                <a:latin typeface="Garamond" pitchFamily="18" charset="0"/>
                <a:ea typeface="HY동녘M"/>
                <a:cs typeface="HY동녘M"/>
              </a:endParaRPr>
            </a:p>
            <a:p>
              <a:pPr latinLnBrk="1">
                <a:buFont typeface="Wingdings" pitchFamily="2" charset="2"/>
                <a:buChar char="ü"/>
              </a:pPr>
              <a:r>
                <a:rPr lang="en-US" altLang="ko-KR" dirty="0">
                  <a:latin typeface="Garamond" pitchFamily="18" charset="0"/>
                  <a:ea typeface="HY동녘M"/>
                  <a:cs typeface="HY동녘M"/>
                </a:rPr>
                <a:t> </a:t>
              </a:r>
              <a:r>
                <a:rPr lang="en-US" altLang="ko-KR" dirty="0">
                  <a:latin typeface="Garamond" pitchFamily="18" charset="0"/>
                  <a:ea typeface="Gulim" pitchFamily="34" charset="-127"/>
                </a:rPr>
                <a:t>Strengthening on Management Strategies for </a:t>
              </a:r>
              <a:endParaRPr lang="en-US" altLang="ko-KR" dirty="0" smtClean="0">
                <a:latin typeface="Garamond" pitchFamily="18" charset="0"/>
                <a:ea typeface="Gulim" pitchFamily="34" charset="-127"/>
              </a:endParaRPr>
            </a:p>
            <a:p>
              <a:pPr latinLnBrk="1"/>
              <a:r>
                <a:rPr lang="en-US" altLang="ko-KR" dirty="0" smtClean="0">
                  <a:latin typeface="Garamond" pitchFamily="18" charset="0"/>
                  <a:ea typeface="Gulim" pitchFamily="34" charset="-127"/>
                </a:rPr>
                <a:t>     Typhoon </a:t>
              </a:r>
              <a:r>
                <a:rPr lang="en-US" altLang="ko-KR" dirty="0">
                  <a:latin typeface="Garamond" pitchFamily="18" charset="0"/>
                  <a:ea typeface="Gulim" pitchFamily="34" charset="-127"/>
                </a:rPr>
                <a:t>and Tropical Cyclone </a:t>
              </a:r>
              <a:r>
                <a:rPr lang="en-US" altLang="ko-KR" dirty="0" smtClean="0">
                  <a:latin typeface="Garamond" pitchFamily="18" charset="0"/>
                  <a:ea typeface="Gulim" pitchFamily="34" charset="-127"/>
                </a:rPr>
                <a:t>Disasters</a:t>
              </a:r>
            </a:p>
            <a:p>
              <a:pPr latinLnBrk="1"/>
              <a:r>
                <a:rPr lang="en-US" altLang="ko-KR" dirty="0" smtClean="0">
                  <a:latin typeface="Garamond" pitchFamily="18" charset="0"/>
                  <a:ea typeface="Gulim" pitchFamily="34" charset="-127"/>
                </a:rPr>
                <a:t>     in </a:t>
              </a:r>
              <a:r>
                <a:rPr lang="en-US" altLang="ko-KR" dirty="0">
                  <a:latin typeface="Garamond" pitchFamily="18" charset="0"/>
                  <a:ea typeface="Gulim" pitchFamily="34" charset="-127"/>
                </a:rPr>
                <a:t>Asia and the Pacific</a:t>
              </a:r>
              <a:endParaRPr lang="en-US" altLang="ko-KR" dirty="0">
                <a:latin typeface="Garamond" pitchFamily="18" charset="0"/>
                <a:ea typeface="HY동녘M"/>
                <a:cs typeface="HY동녘M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WGDRR Annual Meeting</a:t>
            </a:r>
          </a:p>
        </p:txBody>
      </p:sp>
      <p:pic>
        <p:nvPicPr>
          <p:cNvPr id="13" name="그림 12" descr="WGDRR Incheon Meeting on 4AMCDRR_페이지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8" y="0"/>
            <a:ext cx="4849565" cy="6858000"/>
          </a:xfrm>
          <a:prstGeom prst="rect">
            <a:avLst/>
          </a:prstGeom>
        </p:spPr>
      </p:pic>
      <p:pic>
        <p:nvPicPr>
          <p:cNvPr id="14" name="그림 13" descr="WGDRR Incheon Meeting on 4AMCDRR_페이지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4586" y="0"/>
            <a:ext cx="4849446" cy="68580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6" name="그림 5" descr="4thAMCDRR_페이지_1.jpg"/>
          <p:cNvPicPr>
            <a:picLocks noChangeAspect="1"/>
          </p:cNvPicPr>
          <p:nvPr/>
        </p:nvPicPr>
        <p:blipFill>
          <a:blip r:embed="rId2"/>
          <a:srcRect l="984" t="1356" r="984" b="1279"/>
          <a:stretch>
            <a:fillRect/>
          </a:stretch>
        </p:blipFill>
        <p:spPr>
          <a:xfrm>
            <a:off x="0" y="582512"/>
            <a:ext cx="9143999" cy="6275512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4" name="그림 3" descr="4thAMCDRR_페이지_4.jpg"/>
          <p:cNvPicPr>
            <a:picLocks noChangeAspect="1"/>
          </p:cNvPicPr>
          <p:nvPr/>
        </p:nvPicPr>
        <p:blipFill>
          <a:blip r:embed="rId2"/>
          <a:srcRect l="159" t="1232" r="2787" b="869"/>
          <a:stretch>
            <a:fillRect/>
          </a:stretch>
        </p:blipFill>
        <p:spPr>
          <a:xfrm>
            <a:off x="0" y="548080"/>
            <a:ext cx="9144000" cy="6309944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4" name="그림 3" descr="4thAMCDRR_페이지_5.jpg"/>
          <p:cNvPicPr>
            <a:picLocks noChangeAspect="1"/>
          </p:cNvPicPr>
          <p:nvPr/>
        </p:nvPicPr>
        <p:blipFill>
          <a:blip r:embed="rId2"/>
          <a:srcRect l="1967" t="753" r="656" b="1102"/>
          <a:stretch>
            <a:fillRect/>
          </a:stretch>
        </p:blipFill>
        <p:spPr>
          <a:xfrm>
            <a:off x="0" y="532175"/>
            <a:ext cx="9144000" cy="6325849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4" name="그림 3" descr="4thAMCDRR_페이지_6.jpg"/>
          <p:cNvPicPr>
            <a:picLocks noChangeAspect="1"/>
          </p:cNvPicPr>
          <p:nvPr/>
        </p:nvPicPr>
        <p:blipFill>
          <a:blip r:embed="rId2"/>
          <a:srcRect l="820" t="985" r="1148" b="869"/>
          <a:stretch>
            <a:fillRect/>
          </a:stretch>
        </p:blipFill>
        <p:spPr>
          <a:xfrm>
            <a:off x="0" y="532175"/>
            <a:ext cx="9144000" cy="6325849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 of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 TC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and WGDRR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4" name="그림 3" descr="4thAMCDRR_페이지_7.jpg"/>
          <p:cNvPicPr>
            <a:picLocks noChangeAspect="1"/>
          </p:cNvPicPr>
          <p:nvPr/>
        </p:nvPicPr>
        <p:blipFill>
          <a:blip r:embed="rId2"/>
          <a:srcRect l="820" t="1451" r="656" b="1102"/>
          <a:stretch>
            <a:fillRect/>
          </a:stretch>
        </p:blipFill>
        <p:spPr>
          <a:xfrm>
            <a:off x="0" y="577121"/>
            <a:ext cx="9144000" cy="6280879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 bwMode="gray">
          <a:xfrm>
            <a:off x="325438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1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FFFS on Mountain Area</a:t>
            </a:r>
            <a:endParaRPr kumimoji="0" lang="ko-KR" sz="2800" b="1" i="0" u="none" strike="noStrike" kern="0" cap="none" spc="0" normalizeH="0" baseline="0" noProof="1" smtClean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23" name="_x93375728" descr="EMB00000f600500"/>
          <p:cNvPicPr>
            <a:picLocks noChangeAspect="1" noChangeArrowheads="1"/>
          </p:cNvPicPr>
          <p:nvPr/>
        </p:nvPicPr>
        <p:blipFill>
          <a:blip r:embed="rId2" cstate="print"/>
          <a:srcRect l="328" t="3126" b="3324"/>
          <a:stretch>
            <a:fillRect/>
          </a:stretch>
        </p:blipFill>
        <p:spPr bwMode="auto">
          <a:xfrm>
            <a:off x="4572000" y="3429000"/>
            <a:ext cx="4572000" cy="3428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2049" name="_x62161576" descr="EMB00000c887cd9"/>
          <p:cNvPicPr>
            <a:picLocks noChangeAspect="1" noChangeArrowheads="1"/>
          </p:cNvPicPr>
          <p:nvPr/>
        </p:nvPicPr>
        <p:blipFill>
          <a:blip r:embed="rId3" cstate="print"/>
          <a:srcRect r="1967"/>
          <a:stretch>
            <a:fillRect/>
          </a:stretch>
        </p:blipFill>
        <p:spPr bwMode="auto">
          <a:xfrm>
            <a:off x="4571998" y="-1626"/>
            <a:ext cx="4572001" cy="3430626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2051" name="_x30494736" descr="EMB00000c887cd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</p:spPr>
      </p:pic>
      <p:pic>
        <p:nvPicPr>
          <p:cNvPr id="12" name="그림 11" descr="마카오_5 0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8112152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Parallel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Session – </a:t>
            </a:r>
            <a:r>
              <a:rPr lang="en-US" altLang="ko-KR" sz="20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Publish FFFS Manual</a:t>
            </a:r>
            <a:endParaRPr lang="ko-KR" sz="20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 r="1941" b="5243"/>
          <a:stretch>
            <a:fillRect/>
          </a:stretch>
        </p:blipFill>
        <p:spPr bwMode="auto">
          <a:xfrm>
            <a:off x="4571999" y="571480"/>
            <a:ext cx="4572001" cy="6275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t="1752" b="909"/>
          <a:stretch>
            <a:fillRect/>
          </a:stretch>
        </p:blipFill>
        <p:spPr bwMode="auto">
          <a:xfrm>
            <a:off x="1" y="586470"/>
            <a:ext cx="4572000" cy="628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타원 6"/>
          <p:cNvSpPr/>
          <p:nvPr/>
        </p:nvSpPr>
        <p:spPr bwMode="auto">
          <a:xfrm>
            <a:off x="6000760" y="4786322"/>
            <a:ext cx="1739890" cy="1500198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0000" tIns="46800" rIns="90000" bIns="4680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ko-KR" altLang="en-US" sz="2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99408" y="5286388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800" b="1" dirty="0" smtClean="0">
                <a:solidFill>
                  <a:srgbClr val="1D06C6"/>
                </a:solidFill>
              </a:rPr>
              <a:t>Draft</a:t>
            </a:r>
            <a:endParaRPr lang="ko-KR" altLang="en-US" sz="2800" b="1" dirty="0">
              <a:solidFill>
                <a:srgbClr val="1D06C6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gray">
          <a:xfrm>
            <a:off x="325438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1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Report on FFFS on Mountain Area</a:t>
            </a:r>
            <a:endParaRPr kumimoji="0" lang="ko-KR" sz="2800" b="1" i="0" u="none" strike="noStrike" kern="0" cap="none" spc="0" normalizeH="0" baseline="0" noProof="1" smtClean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28673" name="_x31582840" descr="EMB00000c887cd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"/>
            <a:ext cx="4572000" cy="3428999"/>
          </a:xfrm>
          <a:prstGeom prst="rect">
            <a:avLst/>
          </a:prstGeom>
          <a:noFill/>
        </p:spPr>
      </p:pic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28675" name="_x31137264" descr="EMB00000c887cd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</p:spPr>
      </p:pic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ko-KR" altLang="en-US"/>
          </a:p>
        </p:txBody>
      </p:sp>
      <p:pic>
        <p:nvPicPr>
          <p:cNvPr id="28677" name="_x31567440" descr="EMB00000c887cd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429000"/>
            <a:ext cx="4572000" cy="3428999"/>
          </a:xfrm>
          <a:prstGeom prst="rect">
            <a:avLst/>
          </a:prstGeom>
          <a:noFill/>
        </p:spPr>
      </p:pic>
      <p:pic>
        <p:nvPicPr>
          <p:cNvPr id="9" name="그림 8" descr="마카오_5 0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마카오_5 01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그림 2" descr="마카오_5 048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그림 3" descr="마카오_5 031.jpg"/>
          <p:cNvPicPr>
            <a:picLocks noGrp="1" noChangeAspect="1"/>
          </p:cNvPicPr>
          <p:nvPr isPhoto="1"/>
        </p:nvPicPr>
        <p:blipFill>
          <a:blip r:embed="rId4" cstate="print">
            <a:lum/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그림 4" descr="마카오_5 045.jpg"/>
          <p:cNvPicPr>
            <a:picLocks noGrp="1" noChangeAspect="1"/>
          </p:cNvPicPr>
          <p:nvPr isPhoto="1"/>
        </p:nvPicPr>
        <p:blipFill>
          <a:blip r:embed="rId5" cstate="print">
            <a:lum/>
          </a:blip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 descr="마카오_5 0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그림 2" descr="마카오_5 106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그림 3" descr="마카오_5 097.jpg"/>
          <p:cNvPicPr>
            <a:picLocks noGrp="1" noChangeAspect="1"/>
          </p:cNvPicPr>
          <p:nvPr isPhoto="1"/>
        </p:nvPicPr>
        <p:blipFill>
          <a:blip r:embed="rId4" cstate="print">
            <a:lum/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그림 4" descr="마카오_5 099.jpg"/>
          <p:cNvPicPr>
            <a:picLocks noGrp="1" noChangeAspect="1"/>
          </p:cNvPicPr>
          <p:nvPr isPhoto="1"/>
        </p:nvPicPr>
        <p:blipFill>
          <a:blip r:embed="rId5" cstate="print">
            <a:lum/>
          </a:blip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27650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 dirty="0" smtClean="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WGDRR</a:t>
            </a:r>
            <a:endParaRPr lang="en-US" altLang="ko-KR" sz="2400" b="1" dirty="0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TC and </a:t>
            </a:r>
            <a:r>
              <a:rPr lang="en-US" altLang="ko-KR" sz="2800" b="1" kern="0" noProof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WGDRR </a:t>
            </a: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Activities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382979" y="2629579"/>
            <a:ext cx="435862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ko-KR" sz="4400" dirty="0" smtClean="0">
                <a:solidFill>
                  <a:srgbClr val="00B050"/>
                </a:solidFill>
              </a:rPr>
              <a:t>Part III</a:t>
            </a:r>
          </a:p>
          <a:p>
            <a:pPr algn="ctr"/>
            <a:endParaRPr lang="en-US" altLang="ko-KR" sz="2200" dirty="0" smtClean="0">
              <a:solidFill>
                <a:srgbClr val="00B050"/>
              </a:solidFill>
            </a:endParaRPr>
          </a:p>
          <a:p>
            <a:pPr marL="3584575" indent="-3584575" eaLnBrk="0" fontAlgn="t" latinLnBrk="1" hangingPunct="0">
              <a:defRPr/>
            </a:pPr>
            <a:r>
              <a:rPr lang="en-US" altLang="ko-KR" sz="2200" b="1" dirty="0" smtClean="0">
                <a:solidFill>
                  <a:srgbClr val="00B050"/>
                </a:solidFill>
                <a:latin typeface="Garamond" pitchFamily="18" charset="0"/>
                <a:ea typeface="Gulim" pitchFamily="34" charset="-127"/>
              </a:rPr>
              <a:t>Action of Plan and Future Projects</a:t>
            </a:r>
            <a:endParaRPr lang="ko-KR" altLang="en-US" sz="2200" b="1" dirty="0" smtClean="0">
              <a:solidFill>
                <a:srgbClr val="00B050"/>
              </a:solidFill>
              <a:latin typeface="Garamond" pitchFamily="18" charset="0"/>
              <a:ea typeface="Gulim" pitchFamily="34" charset="-127"/>
            </a:endParaRPr>
          </a:p>
          <a:p>
            <a:pPr algn="ctr"/>
            <a:endParaRPr lang="ko-KR" altLang="en-US" sz="4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5"/>
          <p:cNvSpPr>
            <a:spLocks noChangeArrowheads="1"/>
          </p:cNvSpPr>
          <p:nvPr/>
        </p:nvSpPr>
        <p:spPr bwMode="auto">
          <a:xfrm>
            <a:off x="5145088" y="468313"/>
            <a:ext cx="3675062" cy="503237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endParaRPr lang="en-US" altLang="ko-KR" sz="2400" b="1">
              <a:solidFill>
                <a:schemeClr val="bg1"/>
              </a:solidFill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21858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WGDRR</a:t>
            </a:r>
          </a:p>
        </p:txBody>
      </p:sp>
      <p:grpSp>
        <p:nvGrpSpPr>
          <p:cNvPr id="121859" name="그룹 10"/>
          <p:cNvGrpSpPr>
            <a:grpSpLocks/>
          </p:cNvGrpSpPr>
          <p:nvPr/>
        </p:nvGrpSpPr>
        <p:grpSpPr bwMode="auto">
          <a:xfrm>
            <a:off x="714375" y="1143000"/>
            <a:ext cx="8072438" cy="1803400"/>
            <a:chOff x="714412" y="1142984"/>
            <a:chExt cx="8072430" cy="1802896"/>
          </a:xfrm>
        </p:grpSpPr>
        <p:sp>
          <p:nvSpPr>
            <p:cNvPr id="18" name="Rectangle 2"/>
            <p:cNvSpPr>
              <a:spLocks noChangeArrowheads="1"/>
            </p:cNvSpPr>
            <p:nvPr/>
          </p:nvSpPr>
          <p:spPr bwMode="auto">
            <a:xfrm>
              <a:off x="1214475" y="1714324"/>
              <a:ext cx="7572367" cy="12315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42</a:t>
              </a:r>
              <a:r>
                <a:rPr lang="en-US" altLang="ko-KR" b="1" baseline="300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nd</a:t>
              </a:r>
              <a:r>
                <a:rPr lang="en-US" altLang="ko-KR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</a:t>
              </a: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TC Session :  Jan. 17-25, 2010, Singapore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Review of Expert Mission for TC Members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Fifth Annual WGDRR Meeting ;  October 25-26, 2010, Seoul, Korea 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TC Integrated Workshop ;  Sept. 4-10, 2010, Cebu, Macao</a:t>
              </a:r>
            </a:p>
          </p:txBody>
        </p:sp>
        <p:sp>
          <p:nvSpPr>
            <p:cNvPr id="21" name="Rectangle 2"/>
            <p:cNvSpPr>
              <a:spLocks noChangeArrowheads="1"/>
            </p:cNvSpPr>
            <p:nvPr/>
          </p:nvSpPr>
          <p:spPr bwMode="auto">
            <a:xfrm>
              <a:off x="714412" y="1142984"/>
              <a:ext cx="5214933" cy="8998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§"/>
                <a:defRPr/>
              </a:pPr>
              <a:r>
                <a:rPr lang="en-US" altLang="ko-KR" sz="20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 TC &amp; WGDPP Activities</a:t>
              </a:r>
            </a:p>
          </p:txBody>
        </p:sp>
      </p:grpSp>
      <p:grpSp>
        <p:nvGrpSpPr>
          <p:cNvPr id="121860" name="그룹 13"/>
          <p:cNvGrpSpPr>
            <a:grpSpLocks/>
          </p:cNvGrpSpPr>
          <p:nvPr/>
        </p:nvGrpSpPr>
        <p:grpSpPr bwMode="auto">
          <a:xfrm>
            <a:off x="714375" y="2705100"/>
            <a:ext cx="7858125" cy="2224088"/>
            <a:chOff x="714411" y="2705828"/>
            <a:chExt cx="7858117" cy="2223370"/>
          </a:xfrm>
        </p:grpSpPr>
        <p:sp>
          <p:nvSpPr>
            <p:cNvPr id="121865" name="Rectangle 2">
              <a:hlinkClick r:id="rId2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714411" y="2705828"/>
              <a:ext cx="6257911" cy="900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§"/>
              </a:pPr>
              <a:r>
                <a:rPr lang="en-US" altLang="ko-KR" sz="2000" b="1">
                  <a:solidFill>
                    <a:schemeClr val="accent2"/>
                  </a:solidFill>
                  <a:latin typeface="Garamond" pitchFamily="18" charset="0"/>
                  <a:ea typeface="HY동녘M"/>
                  <a:cs typeface="HY동녘M"/>
                </a:rPr>
                <a:t> Report on Parallel Session</a:t>
              </a:r>
            </a:p>
          </p:txBody>
        </p:sp>
        <p:sp>
          <p:nvSpPr>
            <p:cNvPr id="22" name="Rectangle 2"/>
            <p:cNvSpPr>
              <a:spLocks noChangeArrowheads="1"/>
            </p:cNvSpPr>
            <p:nvPr/>
          </p:nvSpPr>
          <p:spPr bwMode="auto">
            <a:xfrm>
              <a:off x="1214473" y="3358080"/>
              <a:ext cx="7358055" cy="15711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accent2"/>
                  </a:solidFill>
                  <a:latin typeface="Garamond" pitchFamily="18" charset="0"/>
                  <a:ea typeface="HY동녘M" pitchFamily="18" charset="-127"/>
                </a:rPr>
                <a:t> </a:t>
              </a: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Election</a:t>
              </a:r>
              <a:r>
                <a:rPr lang="ko-KR" altLang="en-US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 </a:t>
              </a: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of Chairman : </a:t>
              </a:r>
              <a:r>
                <a:rPr lang="en-US" altLang="ko-KR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Sangman</a:t>
              </a: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</a:t>
              </a:r>
              <a:r>
                <a:rPr lang="en-US" altLang="ko-KR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Jeong</a:t>
              </a: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, Republic of Korea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Budget for 2010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Summary of Action Plans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Suggested Future Works</a:t>
              </a:r>
            </a:p>
            <a:p>
              <a:pPr fontAlgn="auto" latinLnBrk="1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ü"/>
                <a:defRPr/>
              </a:pPr>
              <a:r>
                <a:rPr lang="en-US" altLang="ko-KR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aramond" pitchFamily="18" charset="0"/>
                  <a:ea typeface="HY동녘M" pitchFamily="18" charset="-127"/>
                </a:rPr>
                <a:t> Presentation for Committee Weather Station Project</a:t>
              </a:r>
            </a:p>
          </p:txBody>
        </p:sp>
      </p:grpSp>
      <p:grpSp>
        <p:nvGrpSpPr>
          <p:cNvPr id="121861" name="그룹 14"/>
          <p:cNvGrpSpPr>
            <a:grpSpLocks/>
          </p:cNvGrpSpPr>
          <p:nvPr/>
        </p:nvGrpSpPr>
        <p:grpSpPr bwMode="auto">
          <a:xfrm>
            <a:off x="714375" y="4714875"/>
            <a:ext cx="6572250" cy="1571625"/>
            <a:chOff x="714412" y="4500570"/>
            <a:chExt cx="6572232" cy="1571636"/>
          </a:xfrm>
        </p:grpSpPr>
        <p:sp>
          <p:nvSpPr>
            <p:cNvPr id="121863" name="Rectangle 2"/>
            <p:cNvSpPr>
              <a:spLocks noChangeArrowheads="1"/>
            </p:cNvSpPr>
            <p:nvPr/>
          </p:nvSpPr>
          <p:spPr bwMode="auto">
            <a:xfrm>
              <a:off x="714412" y="4500570"/>
              <a:ext cx="6572232" cy="900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§"/>
              </a:pPr>
              <a:r>
                <a:rPr lang="en-US" altLang="ko-KR" sz="2000" b="1">
                  <a:latin typeface="Garamond" pitchFamily="18" charset="0"/>
                  <a:ea typeface="HY동녘M"/>
                  <a:cs typeface="HY동녘M"/>
                </a:rPr>
                <a:t>  Report on Action of Plan and Future Works</a:t>
              </a:r>
            </a:p>
          </p:txBody>
        </p:sp>
        <p:sp>
          <p:nvSpPr>
            <p:cNvPr id="121864" name="Rectangle 2"/>
            <p:cNvSpPr>
              <a:spLocks noChangeArrowheads="1"/>
            </p:cNvSpPr>
            <p:nvPr/>
          </p:nvSpPr>
          <p:spPr bwMode="auto">
            <a:xfrm>
              <a:off x="1214414" y="5116898"/>
              <a:ext cx="5500726" cy="9553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latinLnBrk="1">
                <a:buFont typeface="Wingdings" pitchFamily="2" charset="2"/>
                <a:buChar char="ü"/>
              </a:pPr>
              <a:r>
                <a:rPr lang="en-US" altLang="ko-KR" b="1">
                  <a:latin typeface="Garamond" pitchFamily="18" charset="0"/>
                  <a:ea typeface="HY동녘M"/>
                  <a:cs typeface="HY동녘M"/>
                </a:rPr>
                <a:t> </a:t>
              </a:r>
              <a:r>
                <a:rPr lang="en-US" altLang="ko-KR">
                  <a:latin typeface="Garamond" pitchFamily="18" charset="0"/>
                  <a:ea typeface="HY동녘M"/>
                  <a:cs typeface="HY동녘M"/>
                </a:rPr>
                <a:t>Summary of Action Plans</a:t>
              </a:r>
            </a:p>
            <a:p>
              <a:pPr latinLnBrk="1">
                <a:buFont typeface="Wingdings" pitchFamily="2" charset="2"/>
                <a:buChar char="ü"/>
              </a:pPr>
              <a:r>
                <a:rPr lang="en-US" altLang="ko-KR">
                  <a:latin typeface="Garamond" pitchFamily="18" charset="0"/>
                  <a:ea typeface="HY동녘M"/>
                  <a:cs typeface="HY동녘M"/>
                </a:rPr>
                <a:t> Suggested Future Works</a:t>
              </a:r>
            </a:p>
            <a:p>
              <a:pPr latinLnBrk="1">
                <a:buFont typeface="Wingdings" pitchFamily="2" charset="2"/>
                <a:buChar char="ü"/>
              </a:pPr>
              <a:r>
                <a:rPr lang="en-US" altLang="ko-KR">
                  <a:latin typeface="Garamond" pitchFamily="18" charset="0"/>
                  <a:ea typeface="HY동녘M"/>
                  <a:cs typeface="HY동녘M"/>
                </a:rPr>
                <a:t> Budget for 2010</a:t>
              </a:r>
            </a:p>
          </p:txBody>
        </p:sp>
      </p:grpSp>
      <p:sp>
        <p:nvSpPr>
          <p:cNvPr id="14" name="Rectangle 2"/>
          <p:cNvSpPr txBox="1">
            <a:spLocks noChangeArrowheads="1"/>
          </p:cNvSpPr>
          <p:nvPr/>
        </p:nvSpPr>
        <p:spPr bwMode="gray">
          <a:xfrm>
            <a:off x="317500" y="119063"/>
            <a:ext cx="55403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latinLnBrk="1">
              <a:lnSpc>
                <a:spcPct val="95000"/>
              </a:lnSpc>
              <a:defRPr/>
            </a:pPr>
            <a:r>
              <a:rPr lang="en-US" altLang="ko-KR" sz="2800" b="1" kern="0" noProof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HY울릉도M" pitchFamily="18" charset="-127"/>
                <a:cs typeface="Times New Roman" pitchFamily="18" charset="0"/>
              </a:rPr>
              <a:t>TC and WGDRR Activities</a:t>
            </a:r>
            <a:endParaRPr lang="ko-KR" sz="2800" b="1" kern="0" noProof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882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36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Project on Disaster Decision Support System for Urban Flooding in Climate Changes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WGD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to undertake this project and encourage Members to support in their implementation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To explore extending warning distribution pilot project to cover urban flood warning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WGD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develop the Web GIS based TCDIS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as a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 part of 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Early Warning System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WGD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develop the </a:t>
            </a:r>
            <a:r>
              <a:rPr lang="en-US" altLang="ko-KR" dirty="0" err="1">
                <a:latin typeface="Garamond" pitchFamily="18" charset="0"/>
                <a:ea typeface="HY동녘M"/>
                <a:cs typeface="Arial" charset="0"/>
              </a:rPr>
              <a:t>DiMap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 for disaster information sh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a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ring</a:t>
            </a:r>
          </a:p>
          <a:p>
            <a:pPr marL="800100" lvl="1" indent="-342900"/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2009-201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1</a:t>
            </a:r>
            <a:endParaRPr lang="en-US" altLang="ko-KR" dirty="0">
              <a:latin typeface="Garamond" pitchFamily="18" charset="0"/>
              <a:ea typeface="HY동녘M"/>
              <a:cs typeface="Arial" charset="0"/>
            </a:endParaRP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Remarks:</a:t>
            </a:r>
          </a:p>
        </p:txBody>
      </p:sp>
      <p:sp>
        <p:nvSpPr>
          <p:cNvPr id="12288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36, 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4930" name="직사각형 4"/>
          <p:cNvSpPr>
            <a:spLocks noChangeArrowheads="1"/>
          </p:cNvSpPr>
          <p:nvPr/>
        </p:nvSpPr>
        <p:spPr bwMode="auto">
          <a:xfrm>
            <a:off x="539750" y="1341438"/>
            <a:ext cx="8424863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50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Undertake the Projects  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Management of Urban Floods (led by China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 and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WGH)*</a:t>
            </a:r>
            <a:endParaRPr lang="en-US" altLang="ko-KR" dirty="0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u="sng" dirty="0">
                <a:latin typeface="Garamond" pitchFamily="18" charset="0"/>
                <a:ea typeface="Gulim" pitchFamily="34" charset="-127"/>
              </a:rPr>
              <a:t>Socio-economic </a:t>
            </a:r>
            <a:r>
              <a:rPr lang="en-US" altLang="zh-TW" b="1" u="sng" dirty="0">
                <a:latin typeface="Garamond" pitchFamily="18" charset="0"/>
                <a:ea typeface="Gulim" pitchFamily="34" charset="-127"/>
              </a:rPr>
              <a:t>Impact </a:t>
            </a:r>
            <a:r>
              <a:rPr lang="en-US" altLang="ko-KR" b="1" u="sng" dirty="0">
                <a:latin typeface="Garamond" pitchFamily="18" charset="0"/>
                <a:ea typeface="Gulim" pitchFamily="34" charset="-127"/>
              </a:rPr>
              <a:t>Assessment </a:t>
            </a:r>
            <a:r>
              <a:rPr lang="en-US" altLang="zh-TW" b="1" u="sng" dirty="0">
                <a:latin typeface="Garamond" pitchFamily="18" charset="0"/>
                <a:ea typeface="Gulim" pitchFamily="34" charset="-127"/>
              </a:rPr>
              <a:t>on </a:t>
            </a:r>
            <a:r>
              <a:rPr lang="en-US" altLang="ko-KR" b="1" u="sng" dirty="0">
                <a:latin typeface="Garamond" pitchFamily="18" charset="0"/>
                <a:ea typeface="Gulim" pitchFamily="34" charset="-127"/>
              </a:rPr>
              <a:t>Water-related Disasters</a:t>
            </a:r>
            <a:endParaRPr lang="en-US" altLang="ko-KR" b="1" u="sng" dirty="0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Hazard Mapping for Sediment-related Disasters (led by Japan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 and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WGH)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These 2 projects were endorsed by the TC earlier, but now with new detailed scope</a:t>
            </a:r>
            <a:endParaRPr lang="ko-KR" altLang="ko-KR" dirty="0">
              <a:latin typeface="Garamond" pitchFamily="18" charset="0"/>
              <a:ea typeface="Gulim" pitchFamily="34" charset="-127"/>
            </a:endParaRPr>
          </a:p>
        </p:txBody>
      </p:sp>
      <p:sp>
        <p:nvSpPr>
          <p:cNvPr id="12493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50, 3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rd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978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To enhance the ongoing project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Extend WEB GIS based TCDIS to TC Members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Viet Nam (2008-2009)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Lao PDR, Thailand, Philippines (2010)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zh-TW" dirty="0">
                <a:latin typeface="Garamond" pitchFamily="18" charset="0"/>
                <a:ea typeface="Gulim" pitchFamily="34" charset="-127"/>
              </a:rPr>
              <a:t>USA, Cambodia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(2011</a:t>
            </a:r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)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800100" lvl="1" indent="-342900"/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dirty="0">
                <a:latin typeface="Garamond" pitchFamily="18" charset="0"/>
                <a:ea typeface="HY동녘M"/>
                <a:cs typeface="HY동녘M"/>
              </a:rPr>
              <a:t>2008-2011</a:t>
            </a:r>
            <a:endParaRPr lang="en-US" altLang="ko-KR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WEB GIS based TCDIS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w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ill serve as a portal for TC Members on D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RR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matters</a:t>
            </a:r>
          </a:p>
        </p:txBody>
      </p:sp>
      <p:sp>
        <p:nvSpPr>
          <p:cNvPr id="12697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2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nd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9026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Extension of WEB GIS based TCDIS to Multi-Hazard Early Warning Systems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extend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WEB GIS based TCDIS for Multi-Hazard Early Warning Systems in conjunction with other WGs to make a link with the WEB GIS based TCDIS</a:t>
            </a:r>
            <a:endParaRPr lang="en-US" altLang="zh-TW" dirty="0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b="1" dirty="0">
                <a:latin typeface="Garamond" pitchFamily="18" charset="0"/>
                <a:ea typeface="Gulim" pitchFamily="34" charset="-127"/>
              </a:rPr>
              <a:t>To develop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Disaster Risk Maps in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WEB GIS based TCDIS</a:t>
            </a:r>
            <a:endParaRPr lang="en-US" altLang="zh-TW" dirty="0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2902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3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rd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1074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Expert missions on the WEB GIS based TCDIS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send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expert missions on the WEB GIS based TCDIS for Viet Nam on</a:t>
            </a:r>
          </a:p>
          <a:p>
            <a:pPr marL="800100" lvl="1" indent="-342900"/>
            <a:r>
              <a:rPr lang="en-US" altLang="ko-KR" dirty="0">
                <a:latin typeface="Garamond" pitchFamily="18" charset="0"/>
                <a:ea typeface="Gulim" pitchFamily="34" charset="-127"/>
              </a:rPr>
              <a:t>       March 2-7, 2009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HY동녘M"/>
                <a:cs typeface="HY동녘M"/>
              </a:rPr>
              <a:t>No Expert Mission </a:t>
            </a:r>
            <a:r>
              <a:rPr lang="en-US" altLang="ko-KR" dirty="0">
                <a:latin typeface="Garamond" pitchFamily="18" charset="0"/>
                <a:ea typeface="HY동녘M"/>
                <a:cs typeface="HY동녘M"/>
              </a:rPr>
              <a:t>on 2010</a:t>
            </a:r>
            <a:endParaRPr lang="en-US" altLang="zh-TW" dirty="0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send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expert missions on the WEB GIS based TCDIS </a:t>
            </a:r>
            <a:endParaRPr lang="en-US" altLang="ko-KR" dirty="0" smtClean="0">
              <a:latin typeface="Garamond" pitchFamily="18" charset="0"/>
              <a:ea typeface="Gulim" pitchFamily="34" charset="-127"/>
            </a:endParaRPr>
          </a:p>
          <a:p>
            <a:pPr marL="800100" lvl="1" indent="-342900"/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        </a:t>
            </a:r>
            <a:r>
              <a:rPr lang="en-US" altLang="ko-KR" dirty="0" smtClean="0">
                <a:latin typeface="Garamond" pitchFamily="18" charset="0"/>
                <a:ea typeface="Gulim" pitchFamily="34" charset="-127"/>
              </a:rPr>
              <a:t>for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Lao PDR, Philippines, and Thailand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on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zh-TW" dirty="0" smtClean="0">
                <a:latin typeface="Garamond" pitchFamily="18" charset="0"/>
                <a:ea typeface="Gulim" pitchFamily="34" charset="-127"/>
              </a:rPr>
              <a:t>Feb., 2011 and </a:t>
            </a:r>
          </a:p>
          <a:p>
            <a:pPr marL="800100" lvl="1" indent="-342900"/>
            <a:r>
              <a:rPr lang="en-US" altLang="zh-TW" dirty="0" smtClean="0">
                <a:latin typeface="Garamond" pitchFamily="18" charset="0"/>
                <a:ea typeface="Gulim" pitchFamily="34" charset="-127"/>
              </a:rPr>
              <a:t> </a:t>
            </a:r>
            <a:r>
              <a:rPr lang="en-US" altLang="zh-TW" dirty="0" smtClean="0">
                <a:latin typeface="Garamond" pitchFamily="18" charset="0"/>
                <a:ea typeface="Gulim" pitchFamily="34" charset="-127"/>
              </a:rPr>
              <a:t>        for </a:t>
            </a:r>
            <a:r>
              <a:rPr lang="en-US" altLang="zh-TW" dirty="0" smtClean="0">
                <a:latin typeface="Garamond" pitchFamily="18" charset="0"/>
                <a:ea typeface="Gulim" pitchFamily="34" charset="-127"/>
              </a:rPr>
              <a:t>USA and Cambodia on June, 2011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800100" lvl="1" indent="-342900"/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3107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4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22" name="직사각형 6"/>
          <p:cNvSpPr>
            <a:spLocks noChangeArrowheads="1"/>
          </p:cNvSpPr>
          <p:nvPr/>
        </p:nvSpPr>
        <p:spPr bwMode="auto">
          <a:xfrm>
            <a:off x="214282" y="1142984"/>
            <a:ext cx="8715436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Publications of typhoon brochure of TC Members</a:t>
            </a: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To publish report on typhoon related damages collected brochures from TC Members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ROK :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Rusa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(2002),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Maemi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(2003), 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Awinia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(2006),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Nari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(2007),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Bonghwa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(2008)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Philippines :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200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9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)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, Parma(2009)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Macao, China :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(2008)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,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(2009)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USA :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Bongsunhwa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(2002)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	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Viet Nam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: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(2009)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zh-TW" dirty="0">
                <a:latin typeface="Garamond" pitchFamily="18" charset="0"/>
                <a:ea typeface="Gulim" pitchFamily="34" charset="-127"/>
              </a:rPr>
              <a:t>Lao PDR :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Ketsana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(2009)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zh-TW" dirty="0">
                <a:latin typeface="Garamond" pitchFamily="18" charset="0"/>
                <a:ea typeface="Gulim" pitchFamily="34" charset="-127"/>
              </a:rPr>
              <a:t>Hong Kong, China : </a:t>
            </a:r>
            <a:r>
              <a:rPr lang="en-US" altLang="ko-KR" dirty="0" err="1">
                <a:latin typeface="Garamond" pitchFamily="18" charset="0"/>
                <a:ea typeface="Gulim" pitchFamily="34" charset="-127"/>
              </a:rPr>
              <a:t>Hagupit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(2008) and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Koppu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(2009)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zh-TW" dirty="0">
                <a:latin typeface="Garamond" pitchFamily="18" charset="0"/>
                <a:ea typeface="Gulim" pitchFamily="34" charset="-127"/>
              </a:rPr>
              <a:t>China : </a:t>
            </a:r>
            <a:r>
              <a:rPr lang="en-US" altLang="zh-TW" dirty="0" err="1">
                <a:latin typeface="Garamond" pitchFamily="18" charset="0"/>
                <a:ea typeface="Gulim" pitchFamily="34" charset="-127"/>
              </a:rPr>
              <a:t>Morakot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(2009)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To support the publications of typhoon brochure of TC Members and the organization of public education events to raise public awareness on DRR jointly with WMO DRR Program and UN/ISDR, as well as WGM and WGH, and consider if these would need to be added during the mission</a:t>
            </a:r>
          </a:p>
        </p:txBody>
      </p:sp>
      <p:sp>
        <p:nvSpPr>
          <p:cNvPr id="13312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5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5170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b="1" dirty="0">
                <a:latin typeface="Garamond" pitchFamily="18" charset="0"/>
                <a:ea typeface="HY동녘M"/>
                <a:cs typeface="Arial" charset="0"/>
              </a:rPr>
              <a:t>6</a:t>
            </a:r>
            <a:r>
              <a:rPr lang="en-US" altLang="ko-KR" b="1" baseline="30000" dirty="0">
                <a:latin typeface="Garamond" pitchFamily="18" charset="0"/>
                <a:ea typeface="HY동녘M"/>
                <a:cs typeface="Arial" charset="0"/>
              </a:rPr>
              <a:t>th</a:t>
            </a:r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  Inter-Session WGD</a:t>
            </a:r>
            <a:r>
              <a:rPr lang="en-US" altLang="zh-TW" b="1" dirty="0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 b="1" dirty="0">
                <a:latin typeface="Garamond" pitchFamily="18" charset="0"/>
                <a:ea typeface="HY동녘M"/>
                <a:cs typeface="Arial" charset="0"/>
              </a:rPr>
              <a:t> Annual Workshop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>
                <a:latin typeface="Garamond" pitchFamily="18" charset="0"/>
                <a:ea typeface="Gulim" pitchFamily="34" charset="-127"/>
              </a:rPr>
              <a:t>To organize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the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6</a:t>
            </a:r>
            <a:r>
              <a:rPr lang="en-US" altLang="ko-KR" baseline="30000" dirty="0"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Inter-Session WGD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RR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Workshop in Republic of Korea</a:t>
            </a:r>
          </a:p>
          <a:p>
            <a:pPr marL="800100" lvl="1" indent="-342900"/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dirty="0">
                <a:latin typeface="Garamond" pitchFamily="18" charset="0"/>
                <a:ea typeface="HY동녘M"/>
                <a:cs typeface="HY동녘M"/>
              </a:rPr>
              <a:t>April, </a:t>
            </a:r>
            <a:r>
              <a:rPr lang="en-US" altLang="ko-KR" dirty="0">
                <a:latin typeface="Garamond" pitchFamily="18" charset="0"/>
                <a:ea typeface="HY동녘M"/>
                <a:cs typeface="HY동녘M"/>
              </a:rPr>
              <a:t>201</a:t>
            </a:r>
            <a:r>
              <a:rPr lang="en-US" altLang="zh-TW" dirty="0">
                <a:latin typeface="Garamond" pitchFamily="18" charset="0"/>
                <a:ea typeface="HY동녘M"/>
                <a:cs typeface="HY동녘M"/>
              </a:rPr>
              <a:t>1</a:t>
            </a:r>
            <a:endParaRPr lang="en-US" altLang="ko-KR" dirty="0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3517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6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9266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344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Feasibility study on the real-time transmission of severe weather war</a:t>
            </a:r>
            <a:r>
              <a:rPr lang="en-US" altLang="zh-TW" dirty="0">
                <a:latin typeface="Garamond" pitchFamily="18" charset="0"/>
                <a:ea typeface="HY동녘M"/>
                <a:cs typeface="Arial" charset="0"/>
              </a:rPr>
              <a:t>n</a:t>
            </a:r>
            <a:r>
              <a:rPr lang="en-US" altLang="ko-KR" dirty="0">
                <a:latin typeface="Garamond" pitchFamily="18" charset="0"/>
                <a:ea typeface="HY동녘M"/>
                <a:cs typeface="Arial" charset="0"/>
              </a:rPr>
              <a:t>ing and carry out trials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800" b="1" dirty="0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 b="1" dirty="0" smtClean="0">
                <a:latin typeface="Garamond" pitchFamily="18" charset="0"/>
                <a:ea typeface="Gulim" pitchFamily="34" charset="-127"/>
              </a:rPr>
              <a:t>To design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of user interface for selecting types of warnings and warning area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Completed for Hong Kong, China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;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 Macao, China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;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Guam</a:t>
            </a:r>
          </a:p>
          <a:p>
            <a:pPr marL="1257300" lvl="2" indent="-342900">
              <a:buFont typeface="Arial" charset="0"/>
              <a:buChar char="•"/>
            </a:pPr>
            <a:r>
              <a:rPr lang="en-US" altLang="ko-KR" dirty="0">
                <a:latin typeface="Garamond" pitchFamily="18" charset="0"/>
                <a:ea typeface="Gulim" pitchFamily="34" charset="-127"/>
              </a:rPr>
              <a:t>In progress for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Singapore </a:t>
            </a:r>
            <a:r>
              <a:rPr lang="en-US" altLang="ko-KR" dirty="0">
                <a:latin typeface="Garamond" pitchFamily="18" charset="0"/>
                <a:ea typeface="Gulim" pitchFamily="34" charset="-127"/>
              </a:rPr>
              <a:t>and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ROK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 b="1" dirty="0" smtClean="0">
                <a:latin typeface="Garamond" pitchFamily="18" charset="0"/>
                <a:ea typeface="Gulim" pitchFamily="34" charset="-127"/>
              </a:rPr>
              <a:t>To extend </a:t>
            </a:r>
            <a:r>
              <a:rPr lang="en-US" altLang="zh-TW" dirty="0" smtClean="0">
                <a:latin typeface="Garamond" pitchFamily="18" charset="0"/>
                <a:ea typeface="Gulim" pitchFamily="34" charset="-127"/>
              </a:rPr>
              <a:t>more </a:t>
            </a:r>
            <a:r>
              <a:rPr lang="en-US" altLang="zh-TW" dirty="0">
                <a:latin typeface="Garamond" pitchFamily="18" charset="0"/>
                <a:ea typeface="Gulim" pitchFamily="34" charset="-127"/>
              </a:rPr>
              <a:t>TC Members</a:t>
            </a:r>
            <a:endParaRPr lang="en-US" altLang="ko-KR" dirty="0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800" b="1" dirty="0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39267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8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1314" name="직사각형 6"/>
          <p:cNvSpPr>
            <a:spLocks noChangeArrowheads="1"/>
          </p:cNvSpPr>
          <p:nvPr/>
        </p:nvSpPr>
        <p:spPr bwMode="auto">
          <a:xfrm>
            <a:off x="539750" y="1143000"/>
            <a:ext cx="8424863" cy="365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Paragraph No. 58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Implement of a pilot project of community weather stations to raise public awareness on climate change</a:t>
            </a:r>
            <a:endParaRPr lang="en-US" altLang="ko-KR" sz="8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Action Required</a:t>
            </a:r>
            <a:endParaRPr lang="en-US" altLang="ko-KR" sz="1400" b="1">
              <a:latin typeface="Garamond" pitchFamily="18" charset="0"/>
              <a:ea typeface="HY동녘M"/>
              <a:cs typeface="Arial" charset="0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Hong Kong, China offers an expert to visit interested members to install the weather stations and to provide technical documentation on installation, maintenance and data processing and display.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Software for transmitting data from a weather station to a central server via internet has been developed to facilitate data sharing</a:t>
            </a:r>
            <a:r>
              <a:rPr lang="en-US" altLang="zh-TW">
                <a:latin typeface="Garamond" pitchFamily="18" charset="0"/>
                <a:ea typeface="HY동녘M"/>
                <a:cs typeface="Arial" charset="0"/>
              </a:rPr>
              <a:t>.</a:t>
            </a:r>
            <a:endParaRPr lang="en-US" altLang="ko-KR">
              <a:latin typeface="Garamond" pitchFamily="18" charset="0"/>
              <a:ea typeface="HY동녘M"/>
              <a:cs typeface="Arial" charset="0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TC and WGD</a:t>
            </a:r>
            <a:r>
              <a:rPr lang="en-US" altLang="zh-TW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 may wish to consider funding of US$ </a:t>
            </a:r>
            <a:r>
              <a:rPr lang="en-US" altLang="zh-TW">
                <a:latin typeface="Garamond" pitchFamily="18" charset="0"/>
                <a:ea typeface="HY동녘M"/>
                <a:cs typeface="Arial" charset="0"/>
              </a:rPr>
              <a:t>2,</a:t>
            </a: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000 for  this pilot project</a:t>
            </a:r>
            <a:endParaRPr lang="en-US" altLang="zh-TW">
              <a:latin typeface="Garamond" pitchFamily="18" charset="0"/>
              <a:ea typeface="HY동녘M"/>
              <a:cs typeface="Arial" charset="0"/>
            </a:endParaRPr>
          </a:p>
          <a:p>
            <a:pPr marL="800100" lvl="1" indent="-342900">
              <a:buFont typeface="Wingdings" pitchFamily="2" charset="2"/>
              <a:buNone/>
            </a:pPr>
            <a:endParaRPr lang="en-US" altLang="ko-KR">
              <a:latin typeface="Garamond" pitchFamily="18" charset="0"/>
              <a:ea typeface="HY동녘M"/>
              <a:cs typeface="Arial" charset="0"/>
            </a:endParaRPr>
          </a:p>
        </p:txBody>
      </p:sp>
      <p:sp>
        <p:nvSpPr>
          <p:cNvPr id="141315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58, 9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62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420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Paragraph No. 62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Cross-cutting links of research and training activities among WGM, WGH and WGD</a:t>
            </a:r>
            <a:r>
              <a:rPr lang="en-US" altLang="zh-TW">
                <a:latin typeface="Garamond" pitchFamily="18" charset="0"/>
                <a:ea typeface="HY동녘M"/>
                <a:cs typeface="Arial" charset="0"/>
              </a:rPr>
              <a:t>RR</a:t>
            </a:r>
            <a:endParaRPr lang="en-US" altLang="ko-KR">
              <a:latin typeface="Garamond" pitchFamily="18" charset="0"/>
              <a:ea typeface="HY동녘M"/>
              <a:cs typeface="Arial" charset="0"/>
            </a:endParaRP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Gulim" pitchFamily="34" charset="-127"/>
              </a:rPr>
              <a:t>To encourage more cross-cutting links of research and training activities among WGM, WGH and WGD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RR</a:t>
            </a:r>
            <a:endParaRPr lang="en-US" altLang="ko-KR">
              <a:latin typeface="Garamond" pitchFamily="18" charset="0"/>
              <a:ea typeface="Gulim" pitchFamily="34" charset="-127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HY동녘M"/>
              </a:rPr>
              <a:t>Workshop on 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the 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6</a:t>
            </a:r>
            <a:r>
              <a:rPr lang="en-US" altLang="ko-KR" baseline="30000"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 Inter-Session WGD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RR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 on April in 201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1</a:t>
            </a:r>
            <a:endParaRPr lang="en-US" altLang="ko-KR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zh-TW">
                <a:latin typeface="Garamond" pitchFamily="18" charset="0"/>
                <a:ea typeface="Gulim" pitchFamily="34" charset="-127"/>
              </a:rPr>
              <a:t>J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oint workshop on the urban flood management on IWS on 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Nov. 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in 201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1</a:t>
            </a:r>
            <a:endParaRPr lang="en-US" altLang="ko-KR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/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43363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62, 7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5410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Paragraph No. 1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Workshops’ Report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Gulim" pitchFamily="34" charset="-127"/>
              </a:rPr>
              <a:t>TCS to coordinate the production of a one page report after every Typhoon Committee sponsored workshop</a:t>
            </a:r>
            <a:endParaRPr lang="en-US" altLang="ko-KR">
              <a:latin typeface="Garamond" pitchFamily="18" charset="0"/>
              <a:ea typeface="HY동녘M"/>
              <a:cs typeface="HY동녘M"/>
            </a:endParaRPr>
          </a:p>
          <a:p>
            <a:pPr marL="800100" lvl="1" indent="-342900"/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45411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1, 16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Review of Action Sheet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7458" name="직사각형 6"/>
          <p:cNvSpPr>
            <a:spLocks noChangeArrowheads="1"/>
          </p:cNvSpPr>
          <p:nvPr/>
        </p:nvSpPr>
        <p:spPr bwMode="auto">
          <a:xfrm>
            <a:off x="539750" y="1357313"/>
            <a:ext cx="8424863" cy="365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Paragraph No. 1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Subject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Terms of Reference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Action Required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Gulim" pitchFamily="34" charset="-127"/>
              </a:rPr>
              <a:t>Re-establish the WGM, WGH, WGD</a:t>
            </a:r>
            <a:r>
              <a:rPr lang="en-US" altLang="zh-TW">
                <a:latin typeface="Garamond" pitchFamily="18" charset="0"/>
                <a:ea typeface="Gulim" pitchFamily="34" charset="-127"/>
              </a:rPr>
              <a:t>RR</a:t>
            </a:r>
            <a:r>
              <a:rPr lang="en-US" altLang="ko-KR">
                <a:latin typeface="Garamond" pitchFamily="18" charset="0"/>
                <a:ea typeface="Gulim" pitchFamily="34" charset="-127"/>
              </a:rPr>
              <a:t>, TRCG and AWG with Terms of Reference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HY동녘M"/>
              </a:rPr>
              <a:t>WGD</a:t>
            </a:r>
            <a:r>
              <a:rPr lang="en-US" altLang="zh-TW">
                <a:latin typeface="Garamond" pitchFamily="18" charset="0"/>
                <a:ea typeface="HY동녘M"/>
                <a:cs typeface="HY동녘M"/>
              </a:rPr>
              <a:t>RR</a:t>
            </a:r>
            <a:r>
              <a:rPr lang="en-US" altLang="ko-KR">
                <a:latin typeface="Garamond" pitchFamily="18" charset="0"/>
                <a:ea typeface="HY동녘M"/>
                <a:cs typeface="HY동녘M"/>
              </a:rPr>
              <a:t> elect chair and vice chair  if it is necessary </a:t>
            </a:r>
          </a:p>
          <a:p>
            <a:pPr marL="800100" lvl="1" indent="-342900"/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Deadline:</a:t>
            </a:r>
          </a:p>
          <a:p>
            <a:pPr marL="800100" lvl="1" indent="-342900">
              <a:buFont typeface="Wingdings" pitchFamily="2" charset="2"/>
              <a:buChar char="ü"/>
            </a:pPr>
            <a:endParaRPr lang="en-US" altLang="ko-KR" sz="1400" b="1">
              <a:latin typeface="Garamond" pitchFamily="18" charset="0"/>
              <a:ea typeface="HY동녘M"/>
              <a:cs typeface="HY동녘M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HY동녘M"/>
              </a:rPr>
              <a:t>Remarks:</a:t>
            </a:r>
          </a:p>
        </p:txBody>
      </p:sp>
      <p:sp>
        <p:nvSpPr>
          <p:cNvPr id="147459" name="Rectangle 5"/>
          <p:cNvSpPr>
            <a:spLocks noChangeArrowheads="1"/>
          </p:cNvSpPr>
          <p:nvPr/>
        </p:nvSpPr>
        <p:spPr bwMode="auto">
          <a:xfrm>
            <a:off x="5297488" y="428625"/>
            <a:ext cx="3675062" cy="503238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270000" tIns="46800" rIns="90000" bIns="46800" anchor="ctr"/>
          <a:lstStyle/>
          <a:p>
            <a:pPr marL="3584575" indent="-3584575" algn="r" eaLnBrk="0" fontAlgn="t" latinLnBrk="1" hangingPunct="0"/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Paragraph 1, 21</a:t>
            </a:r>
            <a:r>
              <a:rPr lang="en-US" altLang="ko-KR" sz="2400" b="1" baseline="30000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th</a:t>
            </a:r>
            <a:r>
              <a:rPr lang="en-US" altLang="ko-KR" sz="2400" b="1">
                <a:solidFill>
                  <a:schemeClr val="bg1"/>
                </a:solidFill>
                <a:latin typeface="Garamond" pitchFamily="18" charset="0"/>
                <a:ea typeface="Gulim" pitchFamily="34" charset="-127"/>
              </a:rPr>
              <a:t> Bullet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6540500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Future Actions Proposed of WGTCDIS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9506" name="직사각형 4"/>
          <p:cNvSpPr>
            <a:spLocks noChangeArrowheads="1"/>
          </p:cNvSpPr>
          <p:nvPr/>
        </p:nvSpPr>
        <p:spPr bwMode="auto">
          <a:xfrm>
            <a:off x="539750" y="1341438"/>
            <a:ext cx="8424863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“Forum”</a:t>
            </a:r>
          </a:p>
          <a:p>
            <a:pPr marL="803275" lvl="1" indent="-346075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Provide an on-line Forum in WGTCDIS</a:t>
            </a:r>
          </a:p>
          <a:p>
            <a:pPr marL="803275" lvl="1" indent="-346075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For communication and information sharing within D</a:t>
            </a:r>
            <a:r>
              <a:rPr lang="en-US" altLang="zh-TW">
                <a:latin typeface="Garamond" pitchFamily="18" charset="0"/>
                <a:ea typeface="HY동녘M"/>
                <a:cs typeface="Arial" charset="0"/>
              </a:rPr>
              <a:t>RR</a:t>
            </a: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 and non-members</a:t>
            </a:r>
          </a:p>
          <a:p>
            <a:pPr marL="803275" lvl="1" indent="-346075">
              <a:buFont typeface="Wingdings" pitchFamily="2" charset="2"/>
              <a:buChar char="§"/>
            </a:pPr>
            <a:endParaRPr lang="en-US" altLang="ko-KR" sz="2400" b="1"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>
                <a:latin typeface="Garamond" pitchFamily="18" charset="0"/>
                <a:ea typeface="HY동녘M"/>
                <a:cs typeface="Arial" charset="0"/>
              </a:rPr>
              <a:t>“Legal Framework”</a:t>
            </a:r>
          </a:p>
          <a:p>
            <a:pPr marL="803275" lvl="1" indent="-346075">
              <a:buFont typeface="Wingdings" pitchFamily="2" charset="2"/>
              <a:buChar char="ü"/>
            </a:pPr>
            <a:r>
              <a:rPr lang="en-US" altLang="ko-KR">
                <a:latin typeface="Garamond" pitchFamily="18" charset="0"/>
                <a:ea typeface="HY동녘M"/>
                <a:cs typeface="Arial" charset="0"/>
              </a:rPr>
              <a:t>Collect Information on the Legal Framework against Typhoon-related Natural Disasters for TC Members</a:t>
            </a:r>
            <a:endParaRPr lang="ko-KR" altLang="en-US">
              <a:latin typeface="Garamond" pitchFamily="18" charset="0"/>
              <a:ea typeface="HY동녘M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5540375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Annual Operation Plan in 2011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02" name="직사각형 4"/>
          <p:cNvSpPr>
            <a:spLocks noChangeArrowheads="1"/>
          </p:cNvSpPr>
          <p:nvPr/>
        </p:nvSpPr>
        <p:spPr bwMode="auto">
          <a:xfrm>
            <a:off x="539750" y="1341438"/>
            <a:ext cx="8424863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Expert Mission 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(Feb. and June,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2011)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6</a:t>
            </a:r>
            <a:r>
              <a:rPr lang="en-US" altLang="ko-KR" sz="2400" b="1" baseline="30000" dirty="0">
                <a:latin typeface="Garamond" pitchFamily="18" charset="0"/>
                <a:ea typeface="HY동녘M"/>
                <a:cs typeface="Arial" charset="0"/>
              </a:rPr>
              <a:t>th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WGDRR Meeting (April 21-23, 2011)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D/B Software, H/W Set up, Maintenance 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for WGTCDIS(2/4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Publish report on disaster information form brochures (2/4)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DRR Discussion for Future Activities (4/4)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Extend Web GIS based TCDIS up to total of </a:t>
            </a:r>
            <a:r>
              <a:rPr lang="en-US" altLang="zh-TW" sz="2400" b="1" u="sng" dirty="0" smtClean="0">
                <a:solidFill>
                  <a:schemeClr val="tx2"/>
                </a:solidFill>
                <a:latin typeface="Garamond" pitchFamily="18" charset="0"/>
                <a:ea typeface="HY동녘M"/>
                <a:cs typeface="Arial" charset="0"/>
              </a:rPr>
              <a:t>Seven</a:t>
            </a:r>
            <a:r>
              <a:rPr lang="en-US" altLang="zh-TW" sz="2400" b="1" dirty="0" smtClean="0">
                <a:solidFill>
                  <a:schemeClr val="tx2"/>
                </a:solidFill>
                <a:latin typeface="Garamond" pitchFamily="18" charset="0"/>
                <a:ea typeface="HY동녘M"/>
                <a:cs typeface="Arial" charset="0"/>
              </a:rPr>
              <a:t>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TC Members (4/4)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Vietnam; Hong Kong, China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,</a:t>
            </a:r>
          </a:p>
          <a:p>
            <a:pPr marL="342900" indent="-342900"/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                                    </a:t>
            </a:r>
            <a:r>
              <a:rPr lang="en-US" altLang="ko-KR" sz="24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Lao PDR; </a:t>
            </a:r>
            <a:r>
              <a:rPr lang="en-US" altLang="ko-KR" sz="2400" b="1" dirty="0" smtClean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Thailand</a:t>
            </a:r>
            <a:r>
              <a:rPr lang="en-US" altLang="ko-KR" sz="2400" b="1" dirty="0">
                <a:solidFill>
                  <a:srgbClr val="00B050"/>
                </a:solidFill>
                <a:latin typeface="Garamond" pitchFamily="18" charset="0"/>
                <a:ea typeface="HY동녘M"/>
                <a:cs typeface="Arial" charset="0"/>
              </a:rPr>
              <a:t>; Philippines</a:t>
            </a:r>
          </a:p>
          <a:p>
            <a:pPr marL="342900" indent="-342900"/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                               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  <a:sym typeface="Wingdings" pitchFamily="2" charset="2"/>
              </a:rPr>
              <a:t> </a:t>
            </a:r>
            <a:r>
              <a:rPr lang="en-US" altLang="zh-TW" sz="2400" b="1" dirty="0" smtClean="0">
                <a:solidFill>
                  <a:schemeClr val="tx2"/>
                </a:solidFill>
                <a:latin typeface="Garamond" pitchFamily="18" charset="0"/>
                <a:ea typeface="HY동녘M"/>
                <a:cs typeface="Arial" charset="0"/>
              </a:rPr>
              <a:t>USA</a:t>
            </a:r>
            <a:r>
              <a:rPr lang="en-US" altLang="ko-KR" sz="2400" b="1" dirty="0">
                <a:solidFill>
                  <a:schemeClr val="tx2"/>
                </a:solidFill>
                <a:latin typeface="Garamond" pitchFamily="18" charset="0"/>
                <a:ea typeface="HY동녘M"/>
                <a:cs typeface="Arial" charset="0"/>
              </a:rPr>
              <a:t>; </a:t>
            </a:r>
            <a:r>
              <a:rPr lang="en-US" altLang="zh-TW" sz="2400" b="1" dirty="0">
                <a:solidFill>
                  <a:schemeClr val="tx2"/>
                </a:solidFill>
                <a:latin typeface="Garamond" pitchFamily="18" charset="0"/>
                <a:ea typeface="HY동녘M"/>
                <a:cs typeface="Arial" charset="0"/>
              </a:rPr>
              <a:t>Cambodia</a:t>
            </a:r>
            <a:endParaRPr lang="en-US" altLang="ko-KR" sz="2400" b="1" dirty="0">
              <a:solidFill>
                <a:schemeClr val="tx2"/>
              </a:solidFill>
              <a:latin typeface="Garamond" pitchFamily="18" charset="0"/>
              <a:ea typeface="HY동녘M"/>
              <a:cs typeface="Arial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Extend warning dis</a:t>
            </a:r>
            <a:r>
              <a:rPr lang="en-US" altLang="zh-TW" sz="2400" b="1" dirty="0">
                <a:latin typeface="Garamond" pitchFamily="18" charset="0"/>
                <a:ea typeface="HY동녘M"/>
                <a:cs typeface="Arial" charset="0"/>
              </a:rPr>
              <a:t>semination </a:t>
            </a:r>
            <a:r>
              <a:rPr lang="en-US" altLang="ko-KR" sz="2400" b="1" dirty="0">
                <a:latin typeface="Garamond" pitchFamily="18" charset="0"/>
                <a:ea typeface="HY동녘M"/>
                <a:cs typeface="Arial" charset="0"/>
              </a:rPr>
              <a:t>project to other TC Members and explore its coverage of urban flood warning (4/4</a:t>
            </a: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altLang="ko-KR" sz="2400" b="1" dirty="0" smtClean="0">
                <a:latin typeface="Garamond" pitchFamily="18" charset="0"/>
                <a:ea typeface="HY동녘M"/>
                <a:cs typeface="Arial" charset="0"/>
              </a:rPr>
              <a:t>Setting up of automatic weather station for the community based project in 2 interested member (4/4)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altLang="ko-KR" sz="2400" b="1" dirty="0">
              <a:latin typeface="Garamond" pitchFamily="18" charset="0"/>
              <a:ea typeface="HY동녘M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119063"/>
            <a:ext cx="6469063" cy="600075"/>
          </a:xfrm>
        </p:spPr>
        <p:txBody>
          <a:bodyPr anchor="t"/>
          <a:lstStyle/>
          <a:p>
            <a:pPr eaLnBrk="1" hangingPunct="1">
              <a:defRPr/>
            </a:pPr>
            <a:r>
              <a:rPr lang="en-US" altLang="ko-KR" sz="2800" noProof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Annual WGDRR Budget Plan in 2011</a:t>
            </a:r>
            <a:endParaRPr lang="ko-KR" altLang="en-US" sz="2800" noProof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표 5"/>
          <p:cNvGraphicFramePr>
            <a:graphicFrameLocks noGrp="1"/>
          </p:cNvGraphicFramePr>
          <p:nvPr/>
        </p:nvGraphicFramePr>
        <p:xfrm>
          <a:off x="539750" y="1452563"/>
          <a:ext cx="8143875" cy="4511996"/>
        </p:xfrm>
        <a:graphic>
          <a:graphicData uri="http://schemas.openxmlformats.org/drawingml/2006/table">
            <a:tbl>
              <a:tblPr/>
              <a:tblGrid>
                <a:gridCol w="784225"/>
                <a:gridCol w="2890835"/>
                <a:gridCol w="893763"/>
                <a:gridCol w="893763"/>
                <a:gridCol w="893763"/>
                <a:gridCol w="893763"/>
                <a:gridCol w="893763"/>
              </a:tblGrid>
              <a:tr h="496888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No.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Items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2009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2010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2011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Plan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Used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Plan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Used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Plan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9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Support to attend  Integrated Workshop (IWS) 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 7,941 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8,000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8,000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8,000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9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Community Based Weather   Stations Pilot Project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2,000 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4,000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9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Pre-IWS planning meeting     for WEB GIS Based TCDIS</a:t>
                      </a:r>
                      <a:endParaRPr kumimoji="0" lang="en-US" altLang="ko-K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9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4 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TC Disaster Information     Collection (TC Members)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(3,000)</a:t>
                      </a:r>
                      <a:endParaRPr kumimoji="0" lang="ko-KR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3,000 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9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5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WGDRR Expert 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- 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5,000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 </a:t>
                      </a:r>
                      <a:endParaRPr kumimoji="0" lang="ko-KR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Subtotal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13,000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7,941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18,000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15,000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D06C6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?</a:t>
                      </a: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Garamond" pitchFamily="18" charset="0"/>
                          <a:ea typeface="·s²Ó©úÅé"/>
                          <a:cs typeface="Times New Roman" pitchFamily="18" charset="0"/>
                        </a:rPr>
                        <a:t>22,000</a:t>
                      </a:r>
                      <a:endParaRPr kumimoji="0" lang="en-US" altLang="ko-KR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Garamond" pitchFamily="18" charset="0"/>
                        <a:ea typeface="·s²Ó©úÅé"/>
                        <a:cs typeface="Times New Roman" pitchFamily="18" charset="0"/>
                      </a:endParaRPr>
                    </a:p>
                  </a:txBody>
                  <a:tcPr marL="67957" marR="67957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제목 3"/>
          <p:cNvSpPr>
            <a:spLocks noGrp="1"/>
          </p:cNvSpPr>
          <p:nvPr>
            <p:ph type="ctrTitle"/>
          </p:nvPr>
        </p:nvSpPr>
        <p:spPr>
          <a:xfrm>
            <a:off x="2933251" y="1598806"/>
            <a:ext cx="3267075" cy="357191"/>
          </a:xfrm>
        </p:spPr>
        <p:txBody>
          <a:bodyPr/>
          <a:lstStyle/>
          <a:p>
            <a:pPr algn="ctr" eaLnBrk="1" hangingPunct="1"/>
            <a:r>
              <a:rPr lang="en-US" altLang="ko-KR" sz="2400" dirty="0" smtClean="0">
                <a:solidFill>
                  <a:schemeClr val="bg1"/>
                </a:solidFill>
                <a:latin typeface="Garamond" pitchFamily="18" charset="0"/>
                <a:ea typeface="HY울릉도M"/>
              </a:rPr>
              <a:t>Thank  </a:t>
            </a:r>
            <a:r>
              <a:rPr lang="en-US" altLang="ko-KR" sz="2400" dirty="0">
                <a:solidFill>
                  <a:schemeClr val="bg1"/>
                </a:solidFill>
                <a:latin typeface="Garamond" pitchFamily="18" charset="0"/>
                <a:ea typeface="HY울릉도M"/>
              </a:rPr>
              <a:t>you…</a:t>
            </a:r>
            <a:endParaRPr lang="ko-KR" altLang="en-US" sz="2400" dirty="0">
              <a:solidFill>
                <a:schemeClr val="bg1"/>
              </a:solidFill>
              <a:latin typeface="Garamond" pitchFamily="18" charset="0"/>
              <a:ea typeface="HY울릉도M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276380" y="4222765"/>
            <a:ext cx="7510462" cy="1349375"/>
          </a:xfrm>
        </p:spPr>
        <p:txBody>
          <a:bodyPr anchor="ctr"/>
          <a:lstStyle/>
          <a:p>
            <a:pPr algn="r" eaLnBrk="1" hangingPunct="1">
              <a:lnSpc>
                <a:spcPct val="120000"/>
              </a:lnSpc>
              <a:spcBef>
                <a:spcPct val="0"/>
              </a:spcBef>
              <a:defRPr/>
            </a:pP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Tiger </a:t>
            </a:r>
            <a:r>
              <a:rPr lang="en-US" altLang="ko-KR" sz="2000" b="1" i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Yi </a:t>
            </a: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 (Yi, Waon-Ho  </a:t>
            </a:r>
            <a:r>
              <a:rPr lang="ko-KR" altLang="en-US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李元虎</a:t>
            </a: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) </a:t>
            </a:r>
            <a:endParaRPr lang="en-US" altLang="ko-KR" sz="2000" b="1" i="1" noProof="1">
              <a:solidFill>
                <a:schemeClr val="tx1">
                  <a:lumMod val="75000"/>
                  <a:lumOff val="25000"/>
                </a:schemeClr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  <a:p>
            <a:pPr algn="r" eaLnBrk="1" hangingPunct="1">
              <a:lnSpc>
                <a:spcPct val="120000"/>
              </a:lnSpc>
              <a:spcBef>
                <a:spcPct val="0"/>
              </a:spcBef>
              <a:defRPr/>
            </a:pPr>
            <a:r>
              <a:rPr lang="en-US" altLang="ko-KR" sz="2000" b="1" i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Chair of WGDPP, Typhoon Committee</a:t>
            </a:r>
          </a:p>
          <a:p>
            <a:pPr algn="r" eaLnBrk="1" hangingPunct="1">
              <a:lnSpc>
                <a:spcPct val="120000"/>
              </a:lnSpc>
              <a:spcBef>
                <a:spcPct val="0"/>
              </a:spcBef>
              <a:defRPr/>
            </a:pP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Former Director </a:t>
            </a:r>
            <a:r>
              <a:rPr lang="en-US" altLang="ko-KR" sz="2000" b="1" i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of </a:t>
            </a: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NIDP</a:t>
            </a:r>
            <a:endParaRPr lang="en-US" altLang="ko-KR" sz="2000" b="1" i="1" noProof="1">
              <a:solidFill>
                <a:schemeClr val="tx1">
                  <a:lumMod val="75000"/>
                  <a:lumOff val="25000"/>
                </a:schemeClr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  <a:p>
            <a:pPr algn="r" eaLnBrk="1" hangingPunct="1">
              <a:lnSpc>
                <a:spcPct val="120000"/>
              </a:lnSpc>
              <a:spcBef>
                <a:spcPct val="0"/>
              </a:spcBef>
              <a:defRPr/>
            </a:pPr>
            <a:r>
              <a:rPr lang="en-US" altLang="ko-KR" sz="2000" b="1" i="1" noProof="1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Professor of Kwangwoon </a:t>
            </a:r>
            <a:r>
              <a:rPr lang="en-US" altLang="ko-KR" sz="2000" b="1" i="1" noProof="1" smtClean="0">
                <a:solidFill>
                  <a:schemeClr val="tx1">
                    <a:lumMod val="75000"/>
                    <a:lumOff val="25000"/>
                  </a:schemeClr>
                </a:solidFill>
                <a:latin typeface="Garamond" pitchFamily="18" charset="0"/>
                <a:ea typeface="HY울릉도M" pitchFamily="18" charset="-127"/>
                <a:cs typeface="Times New Roman" pitchFamily="18" charset="0"/>
              </a:rPr>
              <a:t>University</a:t>
            </a:r>
            <a:endParaRPr lang="ko-KR" sz="2000" b="1" i="1" noProof="1">
              <a:solidFill>
                <a:schemeClr val="tx1">
                  <a:lumMod val="75000"/>
                  <a:lumOff val="25000"/>
                </a:schemeClr>
              </a:solidFill>
              <a:latin typeface="Garamond" pitchFamily="18" charset="0"/>
              <a:ea typeface="HY울릉도M" pitchFamily="18" charset="-127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테마1">
  <a:themeElements>
    <a:clrScheme name="PresentationLoad 3">
      <a:dk1>
        <a:srgbClr val="000000"/>
      </a:dk1>
      <a:lt1>
        <a:srgbClr val="FFFFFF"/>
      </a:lt1>
      <a:dk2>
        <a:srgbClr val="E24203"/>
      </a:dk2>
      <a:lt2>
        <a:srgbClr val="737373"/>
      </a:lt2>
      <a:accent1>
        <a:srgbClr val="FEA501"/>
      </a:accent1>
      <a:accent2>
        <a:srgbClr val="919191"/>
      </a:accent2>
      <a:accent3>
        <a:srgbClr val="FFFFFF"/>
      </a:accent3>
      <a:accent4>
        <a:srgbClr val="000000"/>
      </a:accent4>
      <a:accent5>
        <a:srgbClr val="FECFAA"/>
      </a:accent5>
      <a:accent6>
        <a:srgbClr val="838383"/>
      </a:accent6>
      <a:hlink>
        <a:srgbClr val="AEAEAE"/>
      </a:hlink>
      <a:folHlink>
        <a:srgbClr val="C9C9C9"/>
      </a:folHlink>
    </a:clrScheme>
    <a:fontScheme name="PresentationLoa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tx1">
              <a:lumMod val="65000"/>
              <a:lumOff val="35000"/>
            </a:schemeClr>
          </a:solidFill>
          <a:prstDash val="solid"/>
          <a:round/>
          <a:headEnd type="none" w="med" len="med"/>
          <a:tailEnd type="triangle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a:spPr>
      <a:bodyPr/>
      <a:lstStyle/>
    </a:lnDef>
  </a:objectDefaults>
  <a:extraClrSchemeLst>
    <a:extraClrScheme>
      <a:clrScheme name="PresentationLoad 1">
        <a:dk1>
          <a:srgbClr val="000000"/>
        </a:dk1>
        <a:lt1>
          <a:srgbClr val="FFFFFF"/>
        </a:lt1>
        <a:dk2>
          <a:srgbClr val="004074"/>
        </a:dk2>
        <a:lt2>
          <a:srgbClr val="737373"/>
        </a:lt2>
        <a:accent1>
          <a:srgbClr val="2A79D0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ACBEE4"/>
        </a:accent5>
        <a:accent6>
          <a:srgbClr val="838383"/>
        </a:accent6>
        <a:hlink>
          <a:srgbClr val="AEAF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Load 2">
        <a:dk1>
          <a:srgbClr val="000000"/>
        </a:dk1>
        <a:lt1>
          <a:srgbClr val="FFFFFF"/>
        </a:lt1>
        <a:dk2>
          <a:srgbClr val="38520E"/>
        </a:dk2>
        <a:lt2>
          <a:srgbClr val="737373"/>
        </a:lt2>
        <a:accent1>
          <a:srgbClr val="6B9B1A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BACBAB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Load 3">
        <a:dk1>
          <a:srgbClr val="000000"/>
        </a:dk1>
        <a:lt1>
          <a:srgbClr val="FFFFFF"/>
        </a:lt1>
        <a:dk2>
          <a:srgbClr val="E24203"/>
        </a:dk2>
        <a:lt2>
          <a:srgbClr val="737373"/>
        </a:lt2>
        <a:accent1>
          <a:srgbClr val="FEA501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FECFAA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Load 4">
        <a:dk1>
          <a:srgbClr val="000000"/>
        </a:dk1>
        <a:lt1>
          <a:srgbClr val="FFFFFF"/>
        </a:lt1>
        <a:dk2>
          <a:srgbClr val="A80404"/>
        </a:dk2>
        <a:lt2>
          <a:srgbClr val="737373"/>
        </a:lt2>
        <a:accent1>
          <a:srgbClr val="D03737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E4AEAE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Load 5">
        <a:dk1>
          <a:srgbClr val="000000"/>
        </a:dk1>
        <a:lt1>
          <a:srgbClr val="FFFFFF"/>
        </a:lt1>
        <a:dk2>
          <a:srgbClr val="5F4B3B"/>
        </a:dk2>
        <a:lt2>
          <a:srgbClr val="737373"/>
        </a:lt2>
        <a:accent1>
          <a:srgbClr val="C8A058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E0CDB4"/>
        </a:accent5>
        <a:accent6>
          <a:srgbClr val="838383"/>
        </a:accent6>
        <a:hlink>
          <a:srgbClr val="AEAF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Load 6">
        <a:dk1>
          <a:srgbClr val="737373"/>
        </a:dk1>
        <a:lt1>
          <a:srgbClr val="FFFFFF"/>
        </a:lt1>
        <a:dk2>
          <a:srgbClr val="000000"/>
        </a:dk2>
        <a:lt2>
          <a:srgbClr val="004074"/>
        </a:lt2>
        <a:accent1>
          <a:srgbClr val="2A79D0"/>
        </a:accent1>
        <a:accent2>
          <a:srgbClr val="919191"/>
        </a:accent2>
        <a:accent3>
          <a:srgbClr val="AAAAAA"/>
        </a:accent3>
        <a:accent4>
          <a:srgbClr val="DADADA"/>
        </a:accent4>
        <a:accent5>
          <a:srgbClr val="ACBEE4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Load 7">
        <a:dk1>
          <a:srgbClr val="737373"/>
        </a:dk1>
        <a:lt1>
          <a:srgbClr val="FFFFFF"/>
        </a:lt1>
        <a:dk2>
          <a:srgbClr val="000000"/>
        </a:dk2>
        <a:lt2>
          <a:srgbClr val="38520E"/>
        </a:lt2>
        <a:accent1>
          <a:srgbClr val="6B9B1A"/>
        </a:accent1>
        <a:accent2>
          <a:srgbClr val="919191"/>
        </a:accent2>
        <a:accent3>
          <a:srgbClr val="AAAAAA"/>
        </a:accent3>
        <a:accent4>
          <a:srgbClr val="DADADA"/>
        </a:accent4>
        <a:accent5>
          <a:srgbClr val="BACBAB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Load 8">
        <a:dk1>
          <a:srgbClr val="737373"/>
        </a:dk1>
        <a:lt1>
          <a:srgbClr val="FFFFFF"/>
        </a:lt1>
        <a:dk2>
          <a:srgbClr val="000000"/>
        </a:dk2>
        <a:lt2>
          <a:srgbClr val="E24203"/>
        </a:lt2>
        <a:accent1>
          <a:srgbClr val="FEA501"/>
        </a:accent1>
        <a:accent2>
          <a:srgbClr val="919191"/>
        </a:accent2>
        <a:accent3>
          <a:srgbClr val="AAAAAA"/>
        </a:accent3>
        <a:accent4>
          <a:srgbClr val="DADADA"/>
        </a:accent4>
        <a:accent5>
          <a:srgbClr val="FECFAA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Load 9">
        <a:dk1>
          <a:srgbClr val="737373"/>
        </a:dk1>
        <a:lt1>
          <a:srgbClr val="FFFFFF"/>
        </a:lt1>
        <a:dk2>
          <a:srgbClr val="000000"/>
        </a:dk2>
        <a:lt2>
          <a:srgbClr val="A80404"/>
        </a:lt2>
        <a:accent1>
          <a:srgbClr val="D03737"/>
        </a:accent1>
        <a:accent2>
          <a:srgbClr val="919191"/>
        </a:accent2>
        <a:accent3>
          <a:srgbClr val="AAAAAA"/>
        </a:accent3>
        <a:accent4>
          <a:srgbClr val="DADADA"/>
        </a:accent4>
        <a:accent5>
          <a:srgbClr val="E4AEAE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Load 10">
        <a:dk1>
          <a:srgbClr val="737373"/>
        </a:dk1>
        <a:lt1>
          <a:srgbClr val="FFFFFF"/>
        </a:lt1>
        <a:dk2>
          <a:srgbClr val="000000"/>
        </a:dk2>
        <a:lt2>
          <a:srgbClr val="5F4B3B"/>
        </a:lt2>
        <a:accent1>
          <a:srgbClr val="C8A058"/>
        </a:accent1>
        <a:accent2>
          <a:srgbClr val="919191"/>
        </a:accent2>
        <a:accent3>
          <a:srgbClr val="AAAAAA"/>
        </a:accent3>
        <a:accent4>
          <a:srgbClr val="DADADA"/>
        </a:accent4>
        <a:accent5>
          <a:srgbClr val="E0CDB4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Load 1">
        <a:dk1>
          <a:srgbClr val="000000"/>
        </a:dk1>
        <a:lt1>
          <a:srgbClr val="FFFFFF"/>
        </a:lt1>
        <a:dk2>
          <a:srgbClr val="E24203"/>
        </a:dk2>
        <a:lt2>
          <a:srgbClr val="737373"/>
        </a:lt2>
        <a:accent1>
          <a:srgbClr val="FEA501"/>
        </a:accent1>
        <a:accent2>
          <a:srgbClr val="919191"/>
        </a:accent2>
        <a:accent3>
          <a:srgbClr val="FFFFFF"/>
        </a:accent3>
        <a:accent4>
          <a:srgbClr val="000000"/>
        </a:accent4>
        <a:accent5>
          <a:srgbClr val="FECFAA"/>
        </a:accent5>
        <a:accent6>
          <a:srgbClr val="838383"/>
        </a:accent6>
        <a:hlink>
          <a:srgbClr val="AEAEAE"/>
        </a:hlink>
        <a:folHlink>
          <a:srgbClr val="C9C9C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일반 본문용">
  <a:themeElements>
    <a:clrScheme name="일반 본문용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열정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tx2">
              <a:lumMod val="85000"/>
              <a:lumOff val="15000"/>
            </a:schemeClr>
          </a:solidFill>
          <a:headEnd type="none" w="med" len="med"/>
          <a:tailEnd type="triangl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 anchor="ctr" anchorCtr="0">
        <a:spAutoFit/>
      </a:bodyPr>
      <a:lstStyle>
        <a:defPPr>
          <a:defRPr sz="1400" dirty="0" smtClean="0">
            <a:latin typeface="산돌고딕 M" pitchFamily="18" charset="-127"/>
            <a:ea typeface="산돌고딕 M" pitchFamily="18" charset="-127"/>
          </a:defRPr>
        </a:defPPr>
      </a:lstStyle>
    </a:txDef>
  </a:objectDefaults>
  <a:extraClrSchemeLst>
    <a:extraClrScheme>
      <a:clrScheme name="일반 본문용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일반 본문용">
  <a:themeElements>
    <a:clrScheme name="일반 본문용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열정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 anchor="ctr" anchorCtr="0">
        <a:spAutoFit/>
      </a:bodyPr>
      <a:lstStyle>
        <a:defPPr>
          <a:defRPr sz="1400" dirty="0" smtClean="0">
            <a:latin typeface="산돌고딕 M" pitchFamily="18" charset="-127"/>
            <a:ea typeface="산돌고딕 M" pitchFamily="18" charset="-127"/>
          </a:defRPr>
        </a:defPPr>
      </a:lstStyle>
    </a:txDef>
  </a:objectDefaults>
  <a:extraClrSchemeLst>
    <a:extraClrScheme>
      <a:clrScheme name="일반 본문용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일반 본문용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일반 본문용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테마1</Template>
  <TotalTime>4768</TotalTime>
  <Words>3293</Words>
  <Application>Microsoft Office PowerPoint</Application>
  <PresentationFormat>화면 슬라이드 쇼(4:3)</PresentationFormat>
  <Paragraphs>774</Paragraphs>
  <Slides>84</Slides>
  <Notes>46</Notes>
  <HiddenSlides>0</HiddenSlides>
  <MMClips>0</MMClips>
  <ScaleCrop>false</ScaleCrop>
  <HeadingPairs>
    <vt:vector size="6" baseType="variant">
      <vt:variant>
        <vt:lpstr>테마</vt:lpstr>
      </vt:variant>
      <vt:variant>
        <vt:i4>3</vt:i4>
      </vt:variant>
      <vt:variant>
        <vt:lpstr>포함된 OLE 서버</vt:lpstr>
      </vt:variant>
      <vt:variant>
        <vt:i4>2</vt:i4>
      </vt:variant>
      <vt:variant>
        <vt:lpstr>슬라이드 제목</vt:lpstr>
      </vt:variant>
      <vt:variant>
        <vt:i4>84</vt:i4>
      </vt:variant>
    </vt:vector>
  </HeadingPairs>
  <TitlesOfParts>
    <vt:vector size="89" baseType="lpstr">
      <vt:lpstr>테마1</vt:lpstr>
      <vt:lpstr>일반 본문용</vt:lpstr>
      <vt:lpstr>1_일반 본문용</vt:lpstr>
      <vt:lpstr>Acrobat Document</vt:lpstr>
      <vt:lpstr>프레젠테이션</vt:lpstr>
      <vt:lpstr>Report on Typhoon Committee WGDRR Activitites and Future Works  </vt:lpstr>
      <vt:lpstr>Contents</vt:lpstr>
      <vt:lpstr>슬라이드 3</vt:lpstr>
      <vt:lpstr>Activities of  TC and WGDRR</vt:lpstr>
      <vt:lpstr>슬라이드 5</vt:lpstr>
      <vt:lpstr>Review of Action Sheet</vt:lpstr>
      <vt:lpstr>슬라이드 7</vt:lpstr>
      <vt:lpstr>슬라이드 8</vt:lpstr>
      <vt:lpstr>슬라이드 9</vt:lpstr>
      <vt:lpstr>슬라이드 10</vt:lpstr>
      <vt:lpstr>슬라이드 11</vt:lpstr>
      <vt:lpstr>슬라이드 12</vt:lpstr>
      <vt:lpstr>슬라이드 13</vt:lpstr>
      <vt:lpstr>슬라이드 14</vt:lpstr>
      <vt:lpstr>슬라이드 15</vt:lpstr>
      <vt:lpstr>슬라이드 16</vt:lpstr>
      <vt:lpstr>슬라이드 17</vt:lpstr>
      <vt:lpstr>슬라이드 18</vt:lpstr>
      <vt:lpstr>슬라이드 19</vt:lpstr>
      <vt:lpstr>Annual Operation Plan in 2010</vt:lpstr>
      <vt:lpstr>Annual WGDRR Budget Plan in 2010</vt:lpstr>
      <vt:lpstr>슬라이드 22</vt:lpstr>
      <vt:lpstr>Activities of TC and WGDRR, Macao, China</vt:lpstr>
      <vt:lpstr>슬라이드 24</vt:lpstr>
      <vt:lpstr>슬라이드 25</vt:lpstr>
      <vt:lpstr>슬라이드 26</vt:lpstr>
      <vt:lpstr>슬라이드 27</vt:lpstr>
      <vt:lpstr>슬라이드 28</vt:lpstr>
      <vt:lpstr>슬라이드 29</vt:lpstr>
      <vt:lpstr>슬라이드 30</vt:lpstr>
      <vt:lpstr>슬라이드 31</vt:lpstr>
      <vt:lpstr>슬라이드 32</vt:lpstr>
      <vt:lpstr>슬라이드 33</vt:lpstr>
      <vt:lpstr>슬라이드 34</vt:lpstr>
      <vt:lpstr>슬라이드 35</vt:lpstr>
      <vt:lpstr>슬라이드 36</vt:lpstr>
      <vt:lpstr>슬라이드 37</vt:lpstr>
      <vt:lpstr>슬라이드 38</vt:lpstr>
      <vt:lpstr>슬라이드 39</vt:lpstr>
      <vt:lpstr>슬라이드 40</vt:lpstr>
      <vt:lpstr>슬라이드 41</vt:lpstr>
      <vt:lpstr>슬라이드 42</vt:lpstr>
      <vt:lpstr>슬라이드 43</vt:lpstr>
      <vt:lpstr>슬라이드 44</vt:lpstr>
      <vt:lpstr>Review of Action Sheet</vt:lpstr>
      <vt:lpstr>슬라이드 46</vt:lpstr>
      <vt:lpstr>슬라이드 47</vt:lpstr>
      <vt:lpstr>슬라이드 48</vt:lpstr>
      <vt:lpstr>슬라이드 49</vt:lpstr>
      <vt:lpstr>슬라이드 50</vt:lpstr>
      <vt:lpstr>슬라이드 51</vt:lpstr>
      <vt:lpstr>슬라이드 52</vt:lpstr>
      <vt:lpstr>슬라이드 53</vt:lpstr>
      <vt:lpstr>슬라이드 54</vt:lpstr>
      <vt:lpstr>슬라이드 55</vt:lpstr>
      <vt:lpstr>슬라이드 56</vt:lpstr>
      <vt:lpstr>슬라이드 57</vt:lpstr>
      <vt:lpstr>슬라이드 58</vt:lpstr>
      <vt:lpstr>슬라이드 59</vt:lpstr>
      <vt:lpstr>슬라이드 60</vt:lpstr>
      <vt:lpstr>슬라이드 61</vt:lpstr>
      <vt:lpstr>슬라이드 62</vt:lpstr>
      <vt:lpstr>슬라이드 63</vt:lpstr>
      <vt:lpstr>슬라이드 64</vt:lpstr>
      <vt:lpstr>슬라이드 65</vt:lpstr>
      <vt:lpstr>슬라이드 66</vt:lpstr>
      <vt:lpstr>슬라이드 67</vt:lpstr>
      <vt:lpstr>슬라이드 68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Review of Action Sheet</vt:lpstr>
      <vt:lpstr>Future Actions Proposed of WGTCDIS</vt:lpstr>
      <vt:lpstr>Annual Operation Plan in 2011</vt:lpstr>
      <vt:lpstr>Annual WGDRR Budget Plan in 2011</vt:lpstr>
      <vt:lpstr>Thank  you…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슬라이드 1</dc:title>
  <dc:creator>심재현</dc:creator>
  <cp:lastModifiedBy>Waonho Yi </cp:lastModifiedBy>
  <cp:revision>518</cp:revision>
  <dcterms:created xsi:type="dcterms:W3CDTF">2008-12-04T00:17:14Z</dcterms:created>
  <dcterms:modified xsi:type="dcterms:W3CDTF">2010-09-09T01:46:45Z</dcterms:modified>
</cp:coreProperties>
</file>